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33"/>
  </p:notesMasterIdLst>
  <p:sldIdLst>
    <p:sldId id="331" r:id="rId5"/>
    <p:sldId id="501" r:id="rId6"/>
    <p:sldId id="516" r:id="rId7"/>
    <p:sldId id="512" r:id="rId8"/>
    <p:sldId id="492" r:id="rId9"/>
    <p:sldId id="330" r:id="rId10"/>
    <p:sldId id="513" r:id="rId11"/>
    <p:sldId id="515" r:id="rId12"/>
    <p:sldId id="296" r:id="rId13"/>
    <p:sldId id="502" r:id="rId14"/>
    <p:sldId id="286" r:id="rId15"/>
    <p:sldId id="503" r:id="rId16"/>
    <p:sldId id="287" r:id="rId17"/>
    <p:sldId id="504" r:id="rId18"/>
    <p:sldId id="505" r:id="rId19"/>
    <p:sldId id="288" r:id="rId20"/>
    <p:sldId id="289" r:id="rId21"/>
    <p:sldId id="514" r:id="rId22"/>
    <p:sldId id="517" r:id="rId23"/>
    <p:sldId id="290" r:id="rId24"/>
    <p:sldId id="291" r:id="rId25"/>
    <p:sldId id="506" r:id="rId26"/>
    <p:sldId id="507" r:id="rId27"/>
    <p:sldId id="508" r:id="rId28"/>
    <p:sldId id="509" r:id="rId29"/>
    <p:sldId id="510" r:id="rId30"/>
    <p:sldId id="511" r:id="rId31"/>
    <p:sldId id="500"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7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07FF"/>
    <a:srgbClr val="95AFC5"/>
    <a:srgbClr val="274153"/>
    <a:srgbClr val="527898"/>
    <a:srgbClr val="2AA0AC"/>
    <a:srgbClr val="004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98" autoAdjust="0"/>
    <p:restoredTop sz="72037" autoAdjust="0"/>
  </p:normalViewPr>
  <p:slideViewPr>
    <p:cSldViewPr>
      <p:cViewPr varScale="1">
        <p:scale>
          <a:sx n="80" d="100"/>
          <a:sy n="80" d="100"/>
        </p:scale>
        <p:origin x="2112" y="96"/>
      </p:cViewPr>
      <p:guideLst>
        <p:guide orient="horz" pos="2160"/>
        <p:guide pos="2880"/>
        <p:guide pos="768"/>
      </p:guideLst>
    </p:cSldViewPr>
  </p:slideViewPr>
  <p:outlineViewPr>
    <p:cViewPr>
      <p:scale>
        <a:sx n="33" d="100"/>
        <a:sy n="33" d="100"/>
      </p:scale>
      <p:origin x="0" y="71526"/>
    </p:cViewPr>
  </p:outlineViewPr>
  <p:notesTextViewPr>
    <p:cViewPr>
      <p:scale>
        <a:sx n="1" d="1"/>
        <a:sy n="1" d="1"/>
      </p:scale>
      <p:origin x="0" y="0"/>
    </p:cViewPr>
  </p:notesTextViewPr>
  <p:sorterViewPr>
    <p:cViewPr>
      <p:scale>
        <a:sx n="110" d="100"/>
        <a:sy n="110" d="100"/>
      </p:scale>
      <p:origin x="0" y="-744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335B2-B55E-43A4-8D94-3C818C6038EA}"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en-US"/>
        </a:p>
      </dgm:t>
    </dgm:pt>
    <dgm:pt modelId="{116B9192-60C9-45A7-AFBE-AF255A122C85}" type="parTrans" cxnId="{FDCF8DCF-F7AF-4342-85B9-C420E1C61EFC}">
      <dgm:prSet/>
      <dgm:spPr/>
      <dgm:t>
        <a:bodyPr/>
        <a:lstStyle/>
        <a:p>
          <a:endParaRPr lang="en-US">
            <a:latin typeface="Arial" panose="020B0604020202020204" pitchFamily="34" charset="0"/>
            <a:cs typeface="Arial" panose="020B0604020202020204" pitchFamily="34" charset="0"/>
          </a:endParaRPr>
        </a:p>
      </dgm:t>
    </dgm:pt>
    <dgm:pt modelId="{8CD77B61-10FA-4961-AC56-BFE2316754D0}">
      <dgm:prSet phldrT="[Text]" custT="1">
        <dgm:style>
          <a:lnRef idx="2">
            <a:schemeClr val="accent4"/>
          </a:lnRef>
          <a:fillRef idx="1">
            <a:schemeClr val="lt1"/>
          </a:fillRef>
          <a:effectRef idx="0">
            <a:schemeClr val="accent4"/>
          </a:effectRef>
          <a:fontRef idx="minor">
            <a:schemeClr val="dk1"/>
          </a:fontRef>
        </dgm:style>
      </dgm:prSet>
      <dgm:spPr>
        <a:ln w="38100">
          <a:solidFill>
            <a:srgbClr val="527898"/>
          </a:solidFill>
        </a:ln>
      </dgm:spPr>
      <dgm:t>
        <a:bodyPr/>
        <a:lstStyle/>
        <a:p>
          <a:r>
            <a:rPr lang="en-US" sz="2200" b="1" dirty="0">
              <a:solidFill>
                <a:srgbClr val="000000"/>
              </a:solidFill>
              <a:latin typeface="Arial" panose="020B0604020202020204" pitchFamily="34" charset="0"/>
              <a:ea typeface="Malgun Gothic" pitchFamily="34" charset="-127"/>
              <a:cs typeface="Arial" panose="020B0604020202020204" pitchFamily="34" charset="0"/>
            </a:rPr>
            <a:t>HSAs may reimburse any qualified health expense of the:</a:t>
          </a:r>
        </a:p>
      </dgm:t>
    </dgm:pt>
    <dgm:pt modelId="{4978899E-F05C-4AC2-8475-2BA019D31B1A}" type="parTrans" cxnId="{FE78D78E-8C75-4B8C-A453-5E03E02EE3C4}">
      <dgm:prSet>
        <dgm:style>
          <a:lnRef idx="3">
            <a:schemeClr val="accent1"/>
          </a:lnRef>
          <a:fillRef idx="0">
            <a:schemeClr val="accent1"/>
          </a:fillRef>
          <a:effectRef idx="2">
            <a:schemeClr val="accent1"/>
          </a:effectRef>
          <a:fontRef idx="minor">
            <a:schemeClr val="tx1"/>
          </a:fontRef>
        </dgm:style>
      </dgm:prSet>
      <dgm:spPr>
        <a:ln>
          <a:solidFill>
            <a:srgbClr val="527898"/>
          </a:solidFill>
        </a:ln>
      </dgm:spPr>
      <dgm:t>
        <a:bodyPr/>
        <a:lstStyle/>
        <a:p>
          <a:endParaRPr lang="en-US">
            <a:latin typeface="Arial" panose="020B0604020202020204" pitchFamily="34" charset="0"/>
            <a:ea typeface="Malgun Gothic" pitchFamily="34" charset="-127"/>
            <a:cs typeface="Arial" panose="020B0604020202020204" pitchFamily="34" charset="0"/>
          </a:endParaRPr>
        </a:p>
      </dgm:t>
    </dgm:pt>
    <dgm:pt modelId="{6DAE8BD5-4749-4115-9710-A997EFBE5EE8}">
      <dgm:prSet phldrT="[Text]" custT="1"/>
      <dgm:spPr>
        <a:solidFill>
          <a:srgbClr val="1107FF"/>
        </a:solidFill>
      </dgm:spPr>
      <dgm:t>
        <a:bodyPr/>
        <a:lstStyle/>
        <a:p>
          <a:pPr>
            <a:lnSpc>
              <a:spcPct val="100000"/>
            </a:lnSpc>
            <a:spcAft>
              <a:spcPct val="0"/>
            </a:spcAft>
          </a:pPr>
          <a:r>
            <a:rPr lang="en-US" sz="1800" b="1" dirty="0">
              <a:latin typeface="Arial" panose="020B0604020202020204" pitchFamily="34" charset="0"/>
              <a:ea typeface="Malgun Gothic" pitchFamily="34" charset="-127"/>
              <a:cs typeface="Arial" panose="020B0604020202020204" pitchFamily="34" charset="0"/>
            </a:rPr>
            <a:t>Account holder </a:t>
          </a:r>
        </a:p>
        <a:p>
          <a:pPr>
            <a:lnSpc>
              <a:spcPct val="100000"/>
            </a:lnSpc>
            <a:spcAft>
              <a:spcPct val="0"/>
            </a:spcAft>
          </a:pPr>
          <a:r>
            <a:rPr lang="en-US" sz="1800" b="1" dirty="0">
              <a:latin typeface="Arial" panose="020B0604020202020204" pitchFamily="34" charset="0"/>
              <a:ea typeface="Malgun Gothic" pitchFamily="34" charset="-127"/>
              <a:cs typeface="Arial" panose="020B0604020202020204" pitchFamily="34" charset="0"/>
            </a:rPr>
            <a:t>(i.e. employee)</a:t>
          </a:r>
        </a:p>
      </dgm:t>
    </dgm:pt>
    <dgm:pt modelId="{0E623B88-DBCD-4629-9A51-A8307F1F00A5}" type="sibTrans" cxnId="{FE78D78E-8C75-4B8C-A453-5E03E02EE3C4}">
      <dgm:prSet/>
      <dgm:spPr/>
      <dgm:t>
        <a:bodyPr/>
        <a:lstStyle/>
        <a:p>
          <a:endParaRPr lang="en-US">
            <a:latin typeface="Arial" panose="020B0604020202020204" pitchFamily="34" charset="0"/>
            <a:cs typeface="Arial" panose="020B0604020202020204" pitchFamily="34" charset="0"/>
          </a:endParaRPr>
        </a:p>
      </dgm:t>
    </dgm:pt>
    <dgm:pt modelId="{C487E757-544F-4E41-A586-ED799D8FC803}" type="parTrans" cxnId="{B3786F34-458C-4E71-AC40-E9D67AF594CD}">
      <dgm:prSet>
        <dgm:style>
          <a:lnRef idx="3">
            <a:schemeClr val="accent1"/>
          </a:lnRef>
          <a:fillRef idx="0">
            <a:schemeClr val="accent1"/>
          </a:fillRef>
          <a:effectRef idx="2">
            <a:schemeClr val="accent1"/>
          </a:effectRef>
          <a:fontRef idx="minor">
            <a:schemeClr val="tx1"/>
          </a:fontRef>
        </dgm:style>
      </dgm:prSet>
      <dgm:spPr>
        <a:ln>
          <a:solidFill>
            <a:srgbClr val="527898"/>
          </a:solidFill>
        </a:ln>
      </dgm:spPr>
      <dgm:t>
        <a:bodyPr/>
        <a:lstStyle/>
        <a:p>
          <a:endParaRPr lang="en-US">
            <a:latin typeface="Arial" panose="020B0604020202020204" pitchFamily="34" charset="0"/>
            <a:ea typeface="Malgun Gothic" pitchFamily="34" charset="-127"/>
            <a:cs typeface="Arial" panose="020B0604020202020204" pitchFamily="34" charset="0"/>
          </a:endParaRPr>
        </a:p>
      </dgm:t>
    </dgm:pt>
    <dgm:pt modelId="{1ED436C1-2D14-479E-8073-B886C3625153}">
      <dgm:prSet phldrT="[Text]" custT="1"/>
      <dgm:spPr>
        <a:solidFill>
          <a:srgbClr val="1107FF"/>
        </a:solidFill>
      </dgm:spPr>
      <dgm:t>
        <a:bodyPr/>
        <a:lstStyle/>
        <a:p>
          <a:pPr>
            <a:lnSpc>
              <a:spcPct val="100000"/>
            </a:lnSpc>
            <a:spcAft>
              <a:spcPct val="0"/>
            </a:spcAft>
          </a:pPr>
          <a:r>
            <a:rPr lang="en-US" sz="1800" b="1" dirty="0">
              <a:latin typeface="Arial" panose="020B0604020202020204" pitchFamily="34" charset="0"/>
              <a:ea typeface="Malgun Gothic" pitchFamily="34" charset="-127"/>
              <a:cs typeface="Arial" panose="020B0604020202020204" pitchFamily="34" charset="0"/>
            </a:rPr>
            <a:t>Account holder’s legal spouse</a:t>
          </a:r>
        </a:p>
      </dgm:t>
    </dgm:pt>
    <dgm:pt modelId="{3A27B7CD-500B-413B-AB18-250C49A6DC9C}" type="sibTrans" cxnId="{B3786F34-458C-4E71-AC40-E9D67AF594CD}">
      <dgm:prSet/>
      <dgm:spPr/>
      <dgm:t>
        <a:bodyPr/>
        <a:lstStyle/>
        <a:p>
          <a:endParaRPr lang="en-US">
            <a:latin typeface="Arial" panose="020B0604020202020204" pitchFamily="34" charset="0"/>
            <a:cs typeface="Arial" panose="020B0604020202020204" pitchFamily="34" charset="0"/>
          </a:endParaRPr>
        </a:p>
      </dgm:t>
    </dgm:pt>
    <dgm:pt modelId="{90130FB7-729C-495C-A62F-D0CFD3999DDA}" type="parTrans" cxnId="{2627625E-F9FA-476B-B2AF-36D6DEC457A0}">
      <dgm:prSet>
        <dgm:style>
          <a:lnRef idx="3">
            <a:schemeClr val="accent1"/>
          </a:lnRef>
          <a:fillRef idx="0">
            <a:schemeClr val="accent1"/>
          </a:fillRef>
          <a:effectRef idx="2">
            <a:schemeClr val="accent1"/>
          </a:effectRef>
          <a:fontRef idx="minor">
            <a:schemeClr val="tx1"/>
          </a:fontRef>
        </dgm:style>
      </dgm:prSet>
      <dgm:spPr>
        <a:ln>
          <a:solidFill>
            <a:srgbClr val="527898"/>
          </a:solidFill>
        </a:ln>
      </dgm:spPr>
      <dgm:t>
        <a:bodyPr/>
        <a:lstStyle/>
        <a:p>
          <a:endParaRPr lang="en-US">
            <a:latin typeface="Arial" panose="020B0604020202020204" pitchFamily="34" charset="0"/>
            <a:ea typeface="Malgun Gothic" pitchFamily="34" charset="-127"/>
            <a:cs typeface="Arial" panose="020B0604020202020204" pitchFamily="34" charset="0"/>
          </a:endParaRPr>
        </a:p>
      </dgm:t>
    </dgm:pt>
    <dgm:pt modelId="{209AF85C-0CDD-41BD-8EEB-ED9B9EB5E275}">
      <dgm:prSet phldrT="[Text]" custT="1"/>
      <dgm:spPr>
        <a:solidFill>
          <a:srgbClr val="1107FF"/>
        </a:solidFill>
      </dgm:spPr>
      <dgm:t>
        <a:bodyPr/>
        <a:lstStyle/>
        <a:p>
          <a:pPr>
            <a:lnSpc>
              <a:spcPct val="100000"/>
            </a:lnSpc>
            <a:spcAft>
              <a:spcPct val="0"/>
            </a:spcAft>
          </a:pPr>
          <a:r>
            <a:rPr lang="en-US" sz="1800" b="1" dirty="0">
              <a:latin typeface="Arial" panose="020B0604020202020204" pitchFamily="34" charset="0"/>
              <a:ea typeface="Malgun Gothic" pitchFamily="34" charset="-127"/>
              <a:cs typeface="Arial" panose="020B0604020202020204" pitchFamily="34" charset="0"/>
            </a:rPr>
            <a:t>Any</a:t>
          </a:r>
          <a:r>
            <a:rPr lang="en-US" sz="2000" b="1" dirty="0">
              <a:latin typeface="Arial" panose="020B0604020202020204" pitchFamily="34" charset="0"/>
              <a:ea typeface="Malgun Gothic" pitchFamily="34" charset="-127"/>
              <a:cs typeface="Arial" panose="020B0604020202020204" pitchFamily="34" charset="0"/>
            </a:rPr>
            <a:t> tax </a:t>
          </a:r>
          <a:r>
            <a:rPr lang="en-US" sz="1800" b="1" dirty="0">
              <a:latin typeface="Arial" panose="020B0604020202020204" pitchFamily="34" charset="0"/>
              <a:ea typeface="Malgun Gothic" pitchFamily="34" charset="-127"/>
              <a:cs typeface="Arial" panose="020B0604020202020204" pitchFamily="34" charset="0"/>
            </a:rPr>
            <a:t>dependents</a:t>
          </a:r>
          <a:r>
            <a:rPr lang="en-US" sz="2000" b="1" dirty="0">
              <a:latin typeface="Arial" panose="020B0604020202020204" pitchFamily="34" charset="0"/>
              <a:ea typeface="Malgun Gothic" pitchFamily="34" charset="-127"/>
              <a:cs typeface="Arial" panose="020B0604020202020204" pitchFamily="34" charset="0"/>
            </a:rPr>
            <a:t> </a:t>
          </a:r>
        </a:p>
        <a:p>
          <a:pPr>
            <a:lnSpc>
              <a:spcPct val="100000"/>
            </a:lnSpc>
            <a:spcAft>
              <a:spcPct val="0"/>
            </a:spcAft>
          </a:pPr>
          <a:r>
            <a:rPr lang="en-US" sz="1800" b="1" dirty="0">
              <a:latin typeface="Arial" panose="020B0604020202020204" pitchFamily="34" charset="0"/>
              <a:ea typeface="Malgun Gothic" pitchFamily="34" charset="-127"/>
              <a:cs typeface="Arial" panose="020B0604020202020204" pitchFamily="34" charset="0"/>
            </a:rPr>
            <a:t>of the account holder</a:t>
          </a:r>
        </a:p>
      </dgm:t>
    </dgm:pt>
    <dgm:pt modelId="{E419B43E-A87A-4CD1-8BD8-4532F682C22E}" type="sibTrans" cxnId="{2627625E-F9FA-476B-B2AF-36D6DEC457A0}">
      <dgm:prSet/>
      <dgm:spPr/>
      <dgm:t>
        <a:bodyPr/>
        <a:lstStyle/>
        <a:p>
          <a:endParaRPr lang="en-US">
            <a:latin typeface="Arial" panose="020B0604020202020204" pitchFamily="34" charset="0"/>
            <a:cs typeface="Arial" panose="020B0604020202020204" pitchFamily="34" charset="0"/>
          </a:endParaRPr>
        </a:p>
      </dgm:t>
    </dgm:pt>
    <dgm:pt modelId="{BB20B884-DB5D-4A51-8F2E-3F4365DA2746}" type="sibTrans" cxnId="{FDCF8DCF-F7AF-4342-85B9-C420E1C61EFC}">
      <dgm:prSet/>
      <dgm:spPr/>
      <dgm:t>
        <a:bodyPr/>
        <a:lstStyle/>
        <a:p>
          <a:endParaRPr lang="en-US">
            <a:latin typeface="Arial" panose="020B0604020202020204" pitchFamily="34" charset="0"/>
            <a:cs typeface="Arial" panose="020B0604020202020204" pitchFamily="34" charset="0"/>
          </a:endParaRPr>
        </a:p>
      </dgm:t>
    </dgm:pt>
    <dgm:pt modelId="{268F89E0-EAFB-48CB-BD22-B0570E46D584}" type="pres">
      <dgm:prSet presAssocID="{B8E335B2-B55E-43A4-8D94-3C818C6038EA}" presName="hierChild1" presStyleCnt="0">
        <dgm:presLayoutVars>
          <dgm:orgChart val="1"/>
          <dgm:chPref val="1"/>
          <dgm:dir/>
          <dgm:animOne val="branch"/>
          <dgm:animLvl val="lvl"/>
          <dgm:resizeHandles/>
        </dgm:presLayoutVars>
      </dgm:prSet>
      <dgm:spPr/>
    </dgm:pt>
    <dgm:pt modelId="{BC187FE6-D088-4002-B768-3E19D250EE12}" type="pres">
      <dgm:prSet presAssocID="{8CD77B61-10FA-4961-AC56-BFE2316754D0}" presName="hierRoot1" presStyleCnt="0">
        <dgm:presLayoutVars>
          <dgm:hierBranch val="init"/>
        </dgm:presLayoutVars>
      </dgm:prSet>
      <dgm:spPr/>
    </dgm:pt>
    <dgm:pt modelId="{717CB33E-9B23-4D61-8AA6-7C61D05BECD0}" type="pres">
      <dgm:prSet presAssocID="{8CD77B61-10FA-4961-AC56-BFE2316754D0}" presName="rootComposite1" presStyleCnt="0"/>
      <dgm:spPr/>
    </dgm:pt>
    <dgm:pt modelId="{4F9A2A95-C971-4F9D-B75E-EF8F6C04EAF0}" type="pres">
      <dgm:prSet presAssocID="{8CD77B61-10FA-4961-AC56-BFE2316754D0}" presName="rootText1" presStyleLbl="node0" presStyleIdx="0" presStyleCnt="1" custScaleX="226274" custLinFactNeighborX="-40055" custLinFactNeighborY="-23407">
        <dgm:presLayoutVars>
          <dgm:chPref val="3"/>
        </dgm:presLayoutVars>
      </dgm:prSet>
      <dgm:spPr/>
    </dgm:pt>
    <dgm:pt modelId="{D7687E4B-27AD-4A46-B6EF-73EF5E1E4D68}" type="pres">
      <dgm:prSet presAssocID="{8CD77B61-10FA-4961-AC56-BFE2316754D0}" presName="rootConnector1" presStyleLbl="node1" presStyleIdx="0" presStyleCnt="0"/>
      <dgm:spPr/>
    </dgm:pt>
    <dgm:pt modelId="{CD361DCC-3B61-4582-A720-C2DECE707EC9}" type="pres">
      <dgm:prSet presAssocID="{8CD77B61-10FA-4961-AC56-BFE2316754D0}" presName="hierChild2" presStyleCnt="0"/>
      <dgm:spPr/>
    </dgm:pt>
    <dgm:pt modelId="{56E13C5E-89C4-4261-9114-A1E025404B60}" type="pres">
      <dgm:prSet presAssocID="{4978899E-F05C-4AC2-8475-2BA019D31B1A}" presName="Name37" presStyleLbl="parChTrans1D2" presStyleIdx="0" presStyleCnt="3"/>
      <dgm:spPr/>
    </dgm:pt>
    <dgm:pt modelId="{970ADE92-936B-48BD-A079-A24F33E67D37}" type="pres">
      <dgm:prSet presAssocID="{6DAE8BD5-4749-4115-9710-A997EFBE5EE8}" presName="hierRoot2" presStyleCnt="0">
        <dgm:presLayoutVars>
          <dgm:hierBranch val="init"/>
        </dgm:presLayoutVars>
      </dgm:prSet>
      <dgm:spPr/>
    </dgm:pt>
    <dgm:pt modelId="{3D3491FF-8628-4960-9021-13DE7A87A170}" type="pres">
      <dgm:prSet presAssocID="{6DAE8BD5-4749-4115-9710-A997EFBE5EE8}" presName="rootComposite" presStyleCnt="0"/>
      <dgm:spPr/>
    </dgm:pt>
    <dgm:pt modelId="{668A2D47-EBCD-4936-9FE6-3AF720469DCB}" type="pres">
      <dgm:prSet presAssocID="{6DAE8BD5-4749-4115-9710-A997EFBE5EE8}" presName="rootText" presStyleLbl="node2" presStyleIdx="0" presStyleCnt="3" custLinFactNeighborX="23" custLinFactNeighborY="10671">
        <dgm:presLayoutVars>
          <dgm:chPref val="3"/>
        </dgm:presLayoutVars>
      </dgm:prSet>
      <dgm:spPr/>
    </dgm:pt>
    <dgm:pt modelId="{90AB9B50-B730-4AFF-AA3D-F072F34D65B8}" type="pres">
      <dgm:prSet presAssocID="{6DAE8BD5-4749-4115-9710-A997EFBE5EE8}" presName="rootConnector" presStyleLbl="node2" presStyleIdx="0" presStyleCnt="3"/>
      <dgm:spPr/>
    </dgm:pt>
    <dgm:pt modelId="{568C17D4-AE6E-4017-84E9-B4D719DE5A4B}" type="pres">
      <dgm:prSet presAssocID="{6DAE8BD5-4749-4115-9710-A997EFBE5EE8}" presName="hierChild4" presStyleCnt="0"/>
      <dgm:spPr/>
    </dgm:pt>
    <dgm:pt modelId="{3AC86A87-179C-4056-A57A-7D135DD9685D}" type="pres">
      <dgm:prSet presAssocID="{6DAE8BD5-4749-4115-9710-A997EFBE5EE8}" presName="hierChild5" presStyleCnt="0"/>
      <dgm:spPr/>
    </dgm:pt>
    <dgm:pt modelId="{E76EA376-BAC6-40BE-8BA1-50BE4DBEA9A6}" type="pres">
      <dgm:prSet presAssocID="{C487E757-544F-4E41-A586-ED799D8FC803}" presName="Name37" presStyleLbl="parChTrans1D2" presStyleIdx="1" presStyleCnt="3"/>
      <dgm:spPr/>
    </dgm:pt>
    <dgm:pt modelId="{D1C2C1A5-CF89-44AE-9DAB-AF309CDFB9B4}" type="pres">
      <dgm:prSet presAssocID="{1ED436C1-2D14-479E-8073-B886C3625153}" presName="hierRoot2" presStyleCnt="0">
        <dgm:presLayoutVars>
          <dgm:hierBranch val="init"/>
        </dgm:presLayoutVars>
      </dgm:prSet>
      <dgm:spPr/>
    </dgm:pt>
    <dgm:pt modelId="{6D383DE3-0D6B-4E99-A3C1-0F16587DFD4E}" type="pres">
      <dgm:prSet presAssocID="{1ED436C1-2D14-479E-8073-B886C3625153}" presName="rootComposite" presStyleCnt="0"/>
      <dgm:spPr/>
    </dgm:pt>
    <dgm:pt modelId="{0B8CF0F3-171A-4E94-8FD5-29A17C2FB146}" type="pres">
      <dgm:prSet presAssocID="{1ED436C1-2D14-479E-8073-B886C3625153}" presName="rootText" presStyleLbl="node2" presStyleIdx="1" presStyleCnt="3" custLinFactNeighborX="2517" custLinFactNeighborY="10671">
        <dgm:presLayoutVars>
          <dgm:chPref val="3"/>
        </dgm:presLayoutVars>
      </dgm:prSet>
      <dgm:spPr/>
    </dgm:pt>
    <dgm:pt modelId="{D0E7B869-726C-4F35-8CC6-67C1C12A5C56}" type="pres">
      <dgm:prSet presAssocID="{1ED436C1-2D14-479E-8073-B886C3625153}" presName="rootConnector" presStyleLbl="node2" presStyleIdx="1" presStyleCnt="3"/>
      <dgm:spPr/>
    </dgm:pt>
    <dgm:pt modelId="{3E751ACF-282F-4D3B-979A-D8BF52E5B18D}" type="pres">
      <dgm:prSet presAssocID="{1ED436C1-2D14-479E-8073-B886C3625153}" presName="hierChild4" presStyleCnt="0"/>
      <dgm:spPr/>
    </dgm:pt>
    <dgm:pt modelId="{6975ABE5-AFDE-49BD-9A20-88570D3663EE}" type="pres">
      <dgm:prSet presAssocID="{1ED436C1-2D14-479E-8073-B886C3625153}" presName="hierChild5" presStyleCnt="0"/>
      <dgm:spPr/>
    </dgm:pt>
    <dgm:pt modelId="{B1DB9C12-F80C-474A-8A58-8DC8C66CA338}" type="pres">
      <dgm:prSet presAssocID="{90130FB7-729C-495C-A62F-D0CFD3999DDA}" presName="Name37" presStyleLbl="parChTrans1D2" presStyleIdx="2" presStyleCnt="3"/>
      <dgm:spPr/>
    </dgm:pt>
    <dgm:pt modelId="{9BC5A127-384A-4FE6-B85C-78B46FDC5FD6}" type="pres">
      <dgm:prSet presAssocID="{209AF85C-0CDD-41BD-8EEB-ED9B9EB5E275}" presName="hierRoot2" presStyleCnt="0">
        <dgm:presLayoutVars>
          <dgm:hierBranch val="init"/>
        </dgm:presLayoutVars>
      </dgm:prSet>
      <dgm:spPr/>
    </dgm:pt>
    <dgm:pt modelId="{056CA25F-BF22-4E7A-A1D4-75FE9EC407D8}" type="pres">
      <dgm:prSet presAssocID="{209AF85C-0CDD-41BD-8EEB-ED9B9EB5E275}" presName="rootComposite" presStyleCnt="0"/>
      <dgm:spPr/>
    </dgm:pt>
    <dgm:pt modelId="{10422C3E-ECEB-49F3-892B-A30B10D7D5D5}" type="pres">
      <dgm:prSet presAssocID="{209AF85C-0CDD-41BD-8EEB-ED9B9EB5E275}" presName="rootText" presStyleLbl="node2" presStyleIdx="2" presStyleCnt="3" custLinFactNeighborX="23" custLinFactNeighborY="10671">
        <dgm:presLayoutVars>
          <dgm:chPref val="3"/>
        </dgm:presLayoutVars>
      </dgm:prSet>
      <dgm:spPr/>
    </dgm:pt>
    <dgm:pt modelId="{68F553F9-5C60-4722-967B-B4CD2B69124D}" type="pres">
      <dgm:prSet presAssocID="{209AF85C-0CDD-41BD-8EEB-ED9B9EB5E275}" presName="rootConnector" presStyleLbl="node2" presStyleIdx="2" presStyleCnt="3"/>
      <dgm:spPr/>
    </dgm:pt>
    <dgm:pt modelId="{C959BD51-B889-4CDE-959E-397FB266C188}" type="pres">
      <dgm:prSet presAssocID="{209AF85C-0CDD-41BD-8EEB-ED9B9EB5E275}" presName="hierChild4" presStyleCnt="0"/>
      <dgm:spPr/>
    </dgm:pt>
    <dgm:pt modelId="{6841D277-3560-47F5-B25F-AE9538A50D4F}" type="pres">
      <dgm:prSet presAssocID="{209AF85C-0CDD-41BD-8EEB-ED9B9EB5E275}" presName="hierChild5" presStyleCnt="0"/>
      <dgm:spPr/>
    </dgm:pt>
    <dgm:pt modelId="{EF62F088-EDC7-4240-B3AB-123C7599654A}" type="pres">
      <dgm:prSet presAssocID="{8CD77B61-10FA-4961-AC56-BFE2316754D0}" presName="hierChild3" presStyleCnt="0"/>
      <dgm:spPr/>
    </dgm:pt>
  </dgm:ptLst>
  <dgm:cxnLst>
    <dgm:cxn modelId="{9F243504-00E9-4842-A4E9-299BFE4B289F}" type="presOf" srcId="{4978899E-F05C-4AC2-8475-2BA019D31B1A}" destId="{56E13C5E-89C4-4261-9114-A1E025404B60}" srcOrd="0" destOrd="0" presId="urn:microsoft.com/office/officeart/2005/8/layout/orgChart1"/>
    <dgm:cxn modelId="{C7805307-0CAD-4BC5-8B09-E49431CC6883}" type="presOf" srcId="{B8E335B2-B55E-43A4-8D94-3C818C6038EA}" destId="{268F89E0-EAFB-48CB-BD22-B0570E46D584}" srcOrd="0" destOrd="0" presId="urn:microsoft.com/office/officeart/2005/8/layout/orgChart1"/>
    <dgm:cxn modelId="{43B2E512-78E9-4D4F-A82B-6693526FEBA9}" type="presOf" srcId="{6DAE8BD5-4749-4115-9710-A997EFBE5EE8}" destId="{90AB9B50-B730-4AFF-AA3D-F072F34D65B8}" srcOrd="1" destOrd="0" presId="urn:microsoft.com/office/officeart/2005/8/layout/orgChart1"/>
    <dgm:cxn modelId="{D542B01F-8BDE-4411-B3D7-72D693058A2E}" type="presOf" srcId="{C487E757-544F-4E41-A586-ED799D8FC803}" destId="{E76EA376-BAC6-40BE-8BA1-50BE4DBEA9A6}" srcOrd="0" destOrd="0" presId="urn:microsoft.com/office/officeart/2005/8/layout/orgChart1"/>
    <dgm:cxn modelId="{38BD4620-5F6F-4AA1-BF32-EA56AFF00531}" type="presOf" srcId="{6DAE8BD5-4749-4115-9710-A997EFBE5EE8}" destId="{668A2D47-EBCD-4936-9FE6-3AF720469DCB}" srcOrd="0" destOrd="0" presId="urn:microsoft.com/office/officeart/2005/8/layout/orgChart1"/>
    <dgm:cxn modelId="{B3786F34-458C-4E71-AC40-E9D67AF594CD}" srcId="{8CD77B61-10FA-4961-AC56-BFE2316754D0}" destId="{1ED436C1-2D14-479E-8073-B886C3625153}" srcOrd="1" destOrd="0" parTransId="{C487E757-544F-4E41-A586-ED799D8FC803}" sibTransId="{3A27B7CD-500B-413B-AB18-250C49A6DC9C}"/>
    <dgm:cxn modelId="{52547D36-7F1C-427D-858B-BCBC6B70D174}" type="presOf" srcId="{209AF85C-0CDD-41BD-8EEB-ED9B9EB5E275}" destId="{68F553F9-5C60-4722-967B-B4CD2B69124D}" srcOrd="1" destOrd="0" presId="urn:microsoft.com/office/officeart/2005/8/layout/orgChart1"/>
    <dgm:cxn modelId="{2627625E-F9FA-476B-B2AF-36D6DEC457A0}" srcId="{8CD77B61-10FA-4961-AC56-BFE2316754D0}" destId="{209AF85C-0CDD-41BD-8EEB-ED9B9EB5E275}" srcOrd="2" destOrd="0" parTransId="{90130FB7-729C-495C-A62F-D0CFD3999DDA}" sibTransId="{E419B43E-A87A-4CD1-8BD8-4532F682C22E}"/>
    <dgm:cxn modelId="{BBB6D465-E83B-4884-9CD4-909BDDFEBE63}" type="presOf" srcId="{209AF85C-0CDD-41BD-8EEB-ED9B9EB5E275}" destId="{10422C3E-ECEB-49F3-892B-A30B10D7D5D5}" srcOrd="0" destOrd="0" presId="urn:microsoft.com/office/officeart/2005/8/layout/orgChart1"/>
    <dgm:cxn modelId="{8EC1BB72-1A95-4A2D-84C1-DA99094A8EB1}" type="presOf" srcId="{1ED436C1-2D14-479E-8073-B886C3625153}" destId="{0B8CF0F3-171A-4E94-8FD5-29A17C2FB146}" srcOrd="0" destOrd="0" presId="urn:microsoft.com/office/officeart/2005/8/layout/orgChart1"/>
    <dgm:cxn modelId="{1D8F9758-F652-4245-A970-6443C2281C03}" type="presOf" srcId="{1ED436C1-2D14-479E-8073-B886C3625153}" destId="{D0E7B869-726C-4F35-8CC6-67C1C12A5C56}" srcOrd="1" destOrd="0" presId="urn:microsoft.com/office/officeart/2005/8/layout/orgChart1"/>
    <dgm:cxn modelId="{6B093E5A-1CA5-4563-808C-D180D04A6ABA}" type="presOf" srcId="{8CD77B61-10FA-4961-AC56-BFE2316754D0}" destId="{D7687E4B-27AD-4A46-B6EF-73EF5E1E4D68}" srcOrd="1" destOrd="0" presId="urn:microsoft.com/office/officeart/2005/8/layout/orgChart1"/>
    <dgm:cxn modelId="{76FDF185-BDF1-45CE-9E4A-E503F4B0BA32}" type="presOf" srcId="{90130FB7-729C-495C-A62F-D0CFD3999DDA}" destId="{B1DB9C12-F80C-474A-8A58-8DC8C66CA338}" srcOrd="0" destOrd="0" presId="urn:microsoft.com/office/officeart/2005/8/layout/orgChart1"/>
    <dgm:cxn modelId="{FE78D78E-8C75-4B8C-A453-5E03E02EE3C4}" srcId="{8CD77B61-10FA-4961-AC56-BFE2316754D0}" destId="{6DAE8BD5-4749-4115-9710-A997EFBE5EE8}" srcOrd="0" destOrd="0" parTransId="{4978899E-F05C-4AC2-8475-2BA019D31B1A}" sibTransId="{0E623B88-DBCD-4629-9A51-A8307F1F00A5}"/>
    <dgm:cxn modelId="{FDCF8DCF-F7AF-4342-85B9-C420E1C61EFC}" srcId="{B8E335B2-B55E-43A4-8D94-3C818C6038EA}" destId="{8CD77B61-10FA-4961-AC56-BFE2316754D0}" srcOrd="0" destOrd="0" parTransId="{116B9192-60C9-45A7-AFBE-AF255A122C85}" sibTransId="{BB20B884-DB5D-4A51-8F2E-3F4365DA2746}"/>
    <dgm:cxn modelId="{1AE1D3F5-D6B3-47F8-A91E-8B32962B4349}" type="presOf" srcId="{8CD77B61-10FA-4961-AC56-BFE2316754D0}" destId="{4F9A2A95-C971-4F9D-B75E-EF8F6C04EAF0}" srcOrd="0" destOrd="0" presId="urn:microsoft.com/office/officeart/2005/8/layout/orgChart1"/>
    <dgm:cxn modelId="{40CEF6BE-43B1-4FD7-9CDA-10C574E96B3F}" type="presParOf" srcId="{268F89E0-EAFB-48CB-BD22-B0570E46D584}" destId="{BC187FE6-D088-4002-B768-3E19D250EE12}" srcOrd="0" destOrd="0" presId="urn:microsoft.com/office/officeart/2005/8/layout/orgChart1"/>
    <dgm:cxn modelId="{3CC7CD34-A4FC-4D90-AC64-4A1903B2E0A6}" type="presParOf" srcId="{BC187FE6-D088-4002-B768-3E19D250EE12}" destId="{717CB33E-9B23-4D61-8AA6-7C61D05BECD0}" srcOrd="0" destOrd="0" presId="urn:microsoft.com/office/officeart/2005/8/layout/orgChart1"/>
    <dgm:cxn modelId="{A5237FF7-1F0E-4B12-9EB3-6F2778E7247E}" type="presParOf" srcId="{717CB33E-9B23-4D61-8AA6-7C61D05BECD0}" destId="{4F9A2A95-C971-4F9D-B75E-EF8F6C04EAF0}" srcOrd="0" destOrd="0" presId="urn:microsoft.com/office/officeart/2005/8/layout/orgChart1"/>
    <dgm:cxn modelId="{5973B522-9F42-407C-AEEC-831D8F4D5B06}" type="presParOf" srcId="{717CB33E-9B23-4D61-8AA6-7C61D05BECD0}" destId="{D7687E4B-27AD-4A46-B6EF-73EF5E1E4D68}" srcOrd="1" destOrd="0" presId="urn:microsoft.com/office/officeart/2005/8/layout/orgChart1"/>
    <dgm:cxn modelId="{669BD02D-17A8-43CE-A265-D53BCDBE3094}" type="presParOf" srcId="{BC187FE6-D088-4002-B768-3E19D250EE12}" destId="{CD361DCC-3B61-4582-A720-C2DECE707EC9}" srcOrd="1" destOrd="0" presId="urn:microsoft.com/office/officeart/2005/8/layout/orgChart1"/>
    <dgm:cxn modelId="{E156A40E-E199-4727-B1E7-3C29C3E841CF}" type="presParOf" srcId="{CD361DCC-3B61-4582-A720-C2DECE707EC9}" destId="{56E13C5E-89C4-4261-9114-A1E025404B60}" srcOrd="0" destOrd="0" presId="urn:microsoft.com/office/officeart/2005/8/layout/orgChart1"/>
    <dgm:cxn modelId="{7C161E97-853C-4BA3-B2EF-04E4717A002C}" type="presParOf" srcId="{CD361DCC-3B61-4582-A720-C2DECE707EC9}" destId="{970ADE92-936B-48BD-A079-A24F33E67D37}" srcOrd="1" destOrd="0" presId="urn:microsoft.com/office/officeart/2005/8/layout/orgChart1"/>
    <dgm:cxn modelId="{8955D9A8-B0B7-4FDC-9D14-12DB8CB1AD3A}" type="presParOf" srcId="{970ADE92-936B-48BD-A079-A24F33E67D37}" destId="{3D3491FF-8628-4960-9021-13DE7A87A170}" srcOrd="0" destOrd="0" presId="urn:microsoft.com/office/officeart/2005/8/layout/orgChart1"/>
    <dgm:cxn modelId="{5E4B3189-6E4F-49F9-8C24-5C53951D09C7}" type="presParOf" srcId="{3D3491FF-8628-4960-9021-13DE7A87A170}" destId="{668A2D47-EBCD-4936-9FE6-3AF720469DCB}" srcOrd="0" destOrd="0" presId="urn:microsoft.com/office/officeart/2005/8/layout/orgChart1"/>
    <dgm:cxn modelId="{1C486DDF-4D04-4DBE-A5C9-07861CD0B73E}" type="presParOf" srcId="{3D3491FF-8628-4960-9021-13DE7A87A170}" destId="{90AB9B50-B730-4AFF-AA3D-F072F34D65B8}" srcOrd="1" destOrd="0" presId="urn:microsoft.com/office/officeart/2005/8/layout/orgChart1"/>
    <dgm:cxn modelId="{0D6AB22D-EA36-4B28-B39E-3B98BB37FD72}" type="presParOf" srcId="{970ADE92-936B-48BD-A079-A24F33E67D37}" destId="{568C17D4-AE6E-4017-84E9-B4D719DE5A4B}" srcOrd="1" destOrd="0" presId="urn:microsoft.com/office/officeart/2005/8/layout/orgChart1"/>
    <dgm:cxn modelId="{476F86FD-132C-4A97-A714-0154EDA5252B}" type="presParOf" srcId="{970ADE92-936B-48BD-A079-A24F33E67D37}" destId="{3AC86A87-179C-4056-A57A-7D135DD9685D}" srcOrd="2" destOrd="0" presId="urn:microsoft.com/office/officeart/2005/8/layout/orgChart1"/>
    <dgm:cxn modelId="{49451A10-C234-4571-9980-7E92C62609C2}" type="presParOf" srcId="{CD361DCC-3B61-4582-A720-C2DECE707EC9}" destId="{E76EA376-BAC6-40BE-8BA1-50BE4DBEA9A6}" srcOrd="2" destOrd="0" presId="urn:microsoft.com/office/officeart/2005/8/layout/orgChart1"/>
    <dgm:cxn modelId="{835C3FAA-2EA6-4B31-B036-97F507450558}" type="presParOf" srcId="{CD361DCC-3B61-4582-A720-C2DECE707EC9}" destId="{D1C2C1A5-CF89-44AE-9DAB-AF309CDFB9B4}" srcOrd="3" destOrd="0" presId="urn:microsoft.com/office/officeart/2005/8/layout/orgChart1"/>
    <dgm:cxn modelId="{0A675BC1-DA6C-40E5-A2F2-2F1C020B836F}" type="presParOf" srcId="{D1C2C1A5-CF89-44AE-9DAB-AF309CDFB9B4}" destId="{6D383DE3-0D6B-4E99-A3C1-0F16587DFD4E}" srcOrd="0" destOrd="0" presId="urn:microsoft.com/office/officeart/2005/8/layout/orgChart1"/>
    <dgm:cxn modelId="{DB2D4CDA-0FB0-42F9-8F65-F9FF5D2DBA9B}" type="presParOf" srcId="{6D383DE3-0D6B-4E99-A3C1-0F16587DFD4E}" destId="{0B8CF0F3-171A-4E94-8FD5-29A17C2FB146}" srcOrd="0" destOrd="0" presId="urn:microsoft.com/office/officeart/2005/8/layout/orgChart1"/>
    <dgm:cxn modelId="{B600986F-97A5-4040-802B-45DBA704594A}" type="presParOf" srcId="{6D383DE3-0D6B-4E99-A3C1-0F16587DFD4E}" destId="{D0E7B869-726C-4F35-8CC6-67C1C12A5C56}" srcOrd="1" destOrd="0" presId="urn:microsoft.com/office/officeart/2005/8/layout/orgChart1"/>
    <dgm:cxn modelId="{4190A862-2ADA-4C30-BF85-279674657782}" type="presParOf" srcId="{D1C2C1A5-CF89-44AE-9DAB-AF309CDFB9B4}" destId="{3E751ACF-282F-4D3B-979A-D8BF52E5B18D}" srcOrd="1" destOrd="0" presId="urn:microsoft.com/office/officeart/2005/8/layout/orgChart1"/>
    <dgm:cxn modelId="{6999901D-2106-4AB2-8288-D9059EE83F91}" type="presParOf" srcId="{D1C2C1A5-CF89-44AE-9DAB-AF309CDFB9B4}" destId="{6975ABE5-AFDE-49BD-9A20-88570D3663EE}" srcOrd="2" destOrd="0" presId="urn:microsoft.com/office/officeart/2005/8/layout/orgChart1"/>
    <dgm:cxn modelId="{02DF1D6B-A1C2-44E3-9850-AB060BF105C6}" type="presParOf" srcId="{CD361DCC-3B61-4582-A720-C2DECE707EC9}" destId="{B1DB9C12-F80C-474A-8A58-8DC8C66CA338}" srcOrd="4" destOrd="0" presId="urn:microsoft.com/office/officeart/2005/8/layout/orgChart1"/>
    <dgm:cxn modelId="{B7764F1A-2491-4DD7-8AB6-E10DBAB64A64}" type="presParOf" srcId="{CD361DCC-3B61-4582-A720-C2DECE707EC9}" destId="{9BC5A127-384A-4FE6-B85C-78B46FDC5FD6}" srcOrd="5" destOrd="0" presId="urn:microsoft.com/office/officeart/2005/8/layout/orgChart1"/>
    <dgm:cxn modelId="{902A3D56-F003-4332-BCDA-83DBD7819D22}" type="presParOf" srcId="{9BC5A127-384A-4FE6-B85C-78B46FDC5FD6}" destId="{056CA25F-BF22-4E7A-A1D4-75FE9EC407D8}" srcOrd="0" destOrd="0" presId="urn:microsoft.com/office/officeart/2005/8/layout/orgChart1"/>
    <dgm:cxn modelId="{4C149E82-5AA9-47D6-AD6E-360129DD9C9F}" type="presParOf" srcId="{056CA25F-BF22-4E7A-A1D4-75FE9EC407D8}" destId="{10422C3E-ECEB-49F3-892B-A30B10D7D5D5}" srcOrd="0" destOrd="0" presId="urn:microsoft.com/office/officeart/2005/8/layout/orgChart1"/>
    <dgm:cxn modelId="{9CD953D9-B078-4FB6-AE22-A026E9447CE8}" type="presParOf" srcId="{056CA25F-BF22-4E7A-A1D4-75FE9EC407D8}" destId="{68F553F9-5C60-4722-967B-B4CD2B69124D}" srcOrd="1" destOrd="0" presId="urn:microsoft.com/office/officeart/2005/8/layout/orgChart1"/>
    <dgm:cxn modelId="{1CB841F2-6C14-4E80-86EB-F57E1262F5D9}" type="presParOf" srcId="{9BC5A127-384A-4FE6-B85C-78B46FDC5FD6}" destId="{C959BD51-B889-4CDE-959E-397FB266C188}" srcOrd="1" destOrd="0" presId="urn:microsoft.com/office/officeart/2005/8/layout/orgChart1"/>
    <dgm:cxn modelId="{9A55E549-4FD2-428E-97A2-E3A28CA41272}" type="presParOf" srcId="{9BC5A127-384A-4FE6-B85C-78B46FDC5FD6}" destId="{6841D277-3560-47F5-B25F-AE9538A50D4F}" srcOrd="2" destOrd="0" presId="urn:microsoft.com/office/officeart/2005/8/layout/orgChart1"/>
    <dgm:cxn modelId="{E149724F-A91F-4E3E-A390-30357DB632AB}" type="presParOf" srcId="{BC187FE6-D088-4002-B768-3E19D250EE12}" destId="{EF62F088-EDC7-4240-B3AB-123C759965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B9C12-F80C-474A-8A58-8DC8C66CA338}">
      <dsp:nvSpPr>
        <dsp:cNvPr id="0" name=""/>
        <dsp:cNvSpPr/>
      </dsp:nvSpPr>
      <dsp:spPr>
        <a:xfrm>
          <a:off x="3025809" y="1277722"/>
          <a:ext cx="3721454" cy="878831"/>
        </a:xfrm>
        <a:custGeom>
          <a:avLst/>
          <a:gdLst/>
          <a:ahLst/>
          <a:cxnLst/>
          <a:rect l="0" t="0" r="0" b="0"/>
          <a:pathLst>
            <a:path>
              <a:moveTo>
                <a:pt x="0" y="0"/>
              </a:moveTo>
              <a:lnTo>
                <a:pt x="0" y="636245"/>
              </a:lnTo>
              <a:lnTo>
                <a:pt x="3721454" y="636245"/>
              </a:lnTo>
              <a:lnTo>
                <a:pt x="3721454" y="878831"/>
              </a:lnTo>
            </a:path>
          </a:pathLst>
        </a:custGeom>
        <a:noFill/>
        <a:ln w="38100" cap="flat" cmpd="sng" algn="ctr">
          <a:solidFill>
            <a:srgbClr val="527898"/>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E76EA376-BAC6-40BE-8BA1-50BE4DBEA9A6}">
      <dsp:nvSpPr>
        <dsp:cNvPr id="0" name=""/>
        <dsp:cNvSpPr/>
      </dsp:nvSpPr>
      <dsp:spPr>
        <a:xfrm>
          <a:off x="3025809" y="1277722"/>
          <a:ext cx="983559" cy="878831"/>
        </a:xfrm>
        <a:custGeom>
          <a:avLst/>
          <a:gdLst/>
          <a:ahLst/>
          <a:cxnLst/>
          <a:rect l="0" t="0" r="0" b="0"/>
          <a:pathLst>
            <a:path>
              <a:moveTo>
                <a:pt x="0" y="0"/>
              </a:moveTo>
              <a:lnTo>
                <a:pt x="0" y="636245"/>
              </a:lnTo>
              <a:lnTo>
                <a:pt x="983559" y="636245"/>
              </a:lnTo>
              <a:lnTo>
                <a:pt x="983559" y="878831"/>
              </a:lnTo>
            </a:path>
          </a:pathLst>
        </a:custGeom>
        <a:noFill/>
        <a:ln w="38100" cap="flat" cmpd="sng" algn="ctr">
          <a:solidFill>
            <a:srgbClr val="527898"/>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56E13C5E-89C4-4261-9114-A1E025404B60}">
      <dsp:nvSpPr>
        <dsp:cNvPr id="0" name=""/>
        <dsp:cNvSpPr/>
      </dsp:nvSpPr>
      <dsp:spPr>
        <a:xfrm>
          <a:off x="1156233" y="1277722"/>
          <a:ext cx="1869576" cy="878831"/>
        </a:xfrm>
        <a:custGeom>
          <a:avLst/>
          <a:gdLst/>
          <a:ahLst/>
          <a:cxnLst/>
          <a:rect l="0" t="0" r="0" b="0"/>
          <a:pathLst>
            <a:path>
              <a:moveTo>
                <a:pt x="1869576" y="0"/>
              </a:moveTo>
              <a:lnTo>
                <a:pt x="1869576" y="636245"/>
              </a:lnTo>
              <a:lnTo>
                <a:pt x="0" y="636245"/>
              </a:lnTo>
              <a:lnTo>
                <a:pt x="0" y="878831"/>
              </a:lnTo>
            </a:path>
          </a:pathLst>
        </a:custGeom>
        <a:noFill/>
        <a:ln w="38100" cap="flat" cmpd="sng" algn="ctr">
          <a:solidFill>
            <a:srgbClr val="527898"/>
          </a:solidFill>
          <a:prstDash val="solid"/>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4F9A2A95-C971-4F9D-B75E-EF8F6C04EAF0}">
      <dsp:nvSpPr>
        <dsp:cNvPr id="0" name=""/>
        <dsp:cNvSpPr/>
      </dsp:nvSpPr>
      <dsp:spPr>
        <a:xfrm>
          <a:off x="411956" y="122551"/>
          <a:ext cx="5227706" cy="1155171"/>
        </a:xfrm>
        <a:prstGeom prst="rect">
          <a:avLst/>
        </a:prstGeom>
        <a:solidFill>
          <a:schemeClr val="lt1"/>
        </a:solidFill>
        <a:ln w="38100" cap="flat" cmpd="sng" algn="ctr">
          <a:solidFill>
            <a:srgbClr val="527898"/>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00000"/>
              </a:solidFill>
              <a:latin typeface="Arial" panose="020B0604020202020204" pitchFamily="34" charset="0"/>
              <a:ea typeface="Malgun Gothic" pitchFamily="34" charset="-127"/>
              <a:cs typeface="Arial" panose="020B0604020202020204" pitchFamily="34" charset="0"/>
            </a:rPr>
            <a:t>HSAs may reimburse any qualified health expense of the:</a:t>
          </a:r>
        </a:p>
      </dsp:txBody>
      <dsp:txXfrm>
        <a:off x="411956" y="122551"/>
        <a:ext cx="5227706" cy="1155171"/>
      </dsp:txXfrm>
    </dsp:sp>
    <dsp:sp modelId="{668A2D47-EBCD-4936-9FE6-3AF720469DCB}">
      <dsp:nvSpPr>
        <dsp:cNvPr id="0" name=""/>
        <dsp:cNvSpPr/>
      </dsp:nvSpPr>
      <dsp:spPr>
        <a:xfrm>
          <a:off x="1061" y="2156554"/>
          <a:ext cx="2310343" cy="1155171"/>
        </a:xfrm>
        <a:prstGeom prst="rect">
          <a:avLst/>
        </a:prstGeom>
        <a:solidFill>
          <a:srgbClr val="110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0"/>
            </a:spcAft>
            <a:buNone/>
          </a:pPr>
          <a:r>
            <a:rPr lang="en-US" sz="1800" b="1" kern="1200" dirty="0">
              <a:latin typeface="Arial" panose="020B0604020202020204" pitchFamily="34" charset="0"/>
              <a:ea typeface="Malgun Gothic" pitchFamily="34" charset="-127"/>
              <a:cs typeface="Arial" panose="020B0604020202020204" pitchFamily="34" charset="0"/>
            </a:rPr>
            <a:t>Account holder </a:t>
          </a:r>
        </a:p>
        <a:p>
          <a:pPr marL="0" lvl="0" indent="0" algn="ctr" defTabSz="800100">
            <a:lnSpc>
              <a:spcPct val="100000"/>
            </a:lnSpc>
            <a:spcBef>
              <a:spcPct val="0"/>
            </a:spcBef>
            <a:spcAft>
              <a:spcPct val="0"/>
            </a:spcAft>
            <a:buNone/>
          </a:pPr>
          <a:r>
            <a:rPr lang="en-US" sz="1800" b="1" kern="1200" dirty="0">
              <a:latin typeface="Arial" panose="020B0604020202020204" pitchFamily="34" charset="0"/>
              <a:ea typeface="Malgun Gothic" pitchFamily="34" charset="-127"/>
              <a:cs typeface="Arial" panose="020B0604020202020204" pitchFamily="34" charset="0"/>
            </a:rPr>
            <a:t>(i.e. employee)</a:t>
          </a:r>
        </a:p>
      </dsp:txBody>
      <dsp:txXfrm>
        <a:off x="1061" y="2156554"/>
        <a:ext cx="2310343" cy="1155171"/>
      </dsp:txXfrm>
    </dsp:sp>
    <dsp:sp modelId="{0B8CF0F3-171A-4E94-8FD5-29A17C2FB146}">
      <dsp:nvSpPr>
        <dsp:cNvPr id="0" name=""/>
        <dsp:cNvSpPr/>
      </dsp:nvSpPr>
      <dsp:spPr>
        <a:xfrm>
          <a:off x="2854197" y="2156554"/>
          <a:ext cx="2310343" cy="1155171"/>
        </a:xfrm>
        <a:prstGeom prst="rect">
          <a:avLst/>
        </a:prstGeom>
        <a:solidFill>
          <a:srgbClr val="110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0"/>
            </a:spcAft>
            <a:buNone/>
          </a:pPr>
          <a:r>
            <a:rPr lang="en-US" sz="1800" b="1" kern="1200" dirty="0">
              <a:latin typeface="Arial" panose="020B0604020202020204" pitchFamily="34" charset="0"/>
              <a:ea typeface="Malgun Gothic" pitchFamily="34" charset="-127"/>
              <a:cs typeface="Arial" panose="020B0604020202020204" pitchFamily="34" charset="0"/>
            </a:rPr>
            <a:t>Account holder’s legal spouse</a:t>
          </a:r>
        </a:p>
      </dsp:txBody>
      <dsp:txXfrm>
        <a:off x="2854197" y="2156554"/>
        <a:ext cx="2310343" cy="1155171"/>
      </dsp:txXfrm>
    </dsp:sp>
    <dsp:sp modelId="{10422C3E-ECEB-49F3-892B-A30B10D7D5D5}">
      <dsp:nvSpPr>
        <dsp:cNvPr id="0" name=""/>
        <dsp:cNvSpPr/>
      </dsp:nvSpPr>
      <dsp:spPr>
        <a:xfrm>
          <a:off x="5592092" y="2156554"/>
          <a:ext cx="2310343" cy="1155171"/>
        </a:xfrm>
        <a:prstGeom prst="rect">
          <a:avLst/>
        </a:prstGeom>
        <a:solidFill>
          <a:srgbClr val="1107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0"/>
            </a:spcAft>
            <a:buNone/>
          </a:pPr>
          <a:r>
            <a:rPr lang="en-US" sz="1800" b="1" kern="1200" dirty="0">
              <a:latin typeface="Arial" panose="020B0604020202020204" pitchFamily="34" charset="0"/>
              <a:ea typeface="Malgun Gothic" pitchFamily="34" charset="-127"/>
              <a:cs typeface="Arial" panose="020B0604020202020204" pitchFamily="34" charset="0"/>
            </a:rPr>
            <a:t>Any</a:t>
          </a:r>
          <a:r>
            <a:rPr lang="en-US" sz="2000" b="1" kern="1200" dirty="0">
              <a:latin typeface="Arial" panose="020B0604020202020204" pitchFamily="34" charset="0"/>
              <a:ea typeface="Malgun Gothic" pitchFamily="34" charset="-127"/>
              <a:cs typeface="Arial" panose="020B0604020202020204" pitchFamily="34" charset="0"/>
            </a:rPr>
            <a:t> tax </a:t>
          </a:r>
          <a:r>
            <a:rPr lang="en-US" sz="1800" b="1" kern="1200" dirty="0">
              <a:latin typeface="Arial" panose="020B0604020202020204" pitchFamily="34" charset="0"/>
              <a:ea typeface="Malgun Gothic" pitchFamily="34" charset="-127"/>
              <a:cs typeface="Arial" panose="020B0604020202020204" pitchFamily="34" charset="0"/>
            </a:rPr>
            <a:t>dependents</a:t>
          </a:r>
          <a:r>
            <a:rPr lang="en-US" sz="2000" b="1" kern="1200" dirty="0">
              <a:latin typeface="Arial" panose="020B0604020202020204" pitchFamily="34" charset="0"/>
              <a:ea typeface="Malgun Gothic" pitchFamily="34" charset="-127"/>
              <a:cs typeface="Arial" panose="020B0604020202020204" pitchFamily="34" charset="0"/>
            </a:rPr>
            <a:t> </a:t>
          </a:r>
        </a:p>
        <a:p>
          <a:pPr marL="0" lvl="0" indent="0" algn="ctr" defTabSz="800100">
            <a:lnSpc>
              <a:spcPct val="100000"/>
            </a:lnSpc>
            <a:spcBef>
              <a:spcPct val="0"/>
            </a:spcBef>
            <a:spcAft>
              <a:spcPct val="0"/>
            </a:spcAft>
            <a:buNone/>
          </a:pPr>
          <a:r>
            <a:rPr lang="en-US" sz="1800" b="1" kern="1200" dirty="0">
              <a:latin typeface="Arial" panose="020B0604020202020204" pitchFamily="34" charset="0"/>
              <a:ea typeface="Malgun Gothic" pitchFamily="34" charset="-127"/>
              <a:cs typeface="Arial" panose="020B0604020202020204" pitchFamily="34" charset="0"/>
            </a:rPr>
            <a:t>of the account holder</a:t>
          </a:r>
        </a:p>
      </dsp:txBody>
      <dsp:txXfrm>
        <a:off x="5592092" y="2156554"/>
        <a:ext cx="2310343" cy="11551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212ABF9C-04AF-4CD8-93EA-9EDB8FA9A410}"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24C7E75C-1EE9-47DF-8200-B87586D4E6C1}" type="slidenum">
              <a:rPr lang="en-US" smtClean="0"/>
              <a:t>‹#›</a:t>
            </a:fld>
            <a:endParaRPr lang="en-US"/>
          </a:p>
        </p:txBody>
      </p:sp>
    </p:spTree>
    <p:extLst>
      <p:ext uri="{BB962C8B-B14F-4D97-AF65-F5344CB8AC3E}">
        <p14:creationId xmlns:p14="http://schemas.microsoft.com/office/powerpoint/2010/main" val="245775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Muhlenberg College is pleased to continue offering the QHDHP with HSA as a medical plan option for 2025.   During today’s presentation, we will review the QHDHP with HSA plan design as well as the rules &amp; regulations around health savings accounts (HSAs) </a:t>
            </a:r>
          </a:p>
          <a:p>
            <a:endParaRPr lang="en-US" dirty="0"/>
          </a:p>
        </p:txBody>
      </p:sp>
      <p:sp>
        <p:nvSpPr>
          <p:cNvPr id="4" name="Slide Number Placeholder 3"/>
          <p:cNvSpPr>
            <a:spLocks noGrp="1"/>
          </p:cNvSpPr>
          <p:nvPr>
            <p:ph type="sldNum" sz="quarter" idx="10"/>
          </p:nvPr>
        </p:nvSpPr>
        <p:spPr/>
        <p:txBody>
          <a:bodyPr/>
          <a:lstStyle/>
          <a:p>
            <a:fld id="{914F74D2-A347-441E-B0F0-B12D55ABD392}"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47353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review the Health Savings Account (or HSA) component of the plan. </a:t>
            </a:r>
          </a:p>
        </p:txBody>
      </p:sp>
      <p:sp>
        <p:nvSpPr>
          <p:cNvPr id="4" name="Slide Number Placeholder 3"/>
          <p:cNvSpPr>
            <a:spLocks noGrp="1"/>
          </p:cNvSpPr>
          <p:nvPr>
            <p:ph type="sldNum" sz="quarter" idx="5"/>
          </p:nvPr>
        </p:nvSpPr>
        <p:spPr/>
        <p:txBody>
          <a:bodyPr/>
          <a:lstStyle/>
          <a:p>
            <a:fld id="{24C7E75C-1EE9-47DF-8200-B87586D4E6C1}" type="slidenum">
              <a:rPr lang="en-US" smtClean="0"/>
              <a:t>10</a:t>
            </a:fld>
            <a:endParaRPr lang="en-US"/>
          </a:p>
        </p:txBody>
      </p:sp>
    </p:spTree>
    <p:extLst>
      <p:ext uri="{BB962C8B-B14F-4D97-AF65-F5344CB8AC3E}">
        <p14:creationId xmlns:p14="http://schemas.microsoft.com/office/powerpoint/2010/main" val="329956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enroll in the QHDHP for 2025, you maybe eligible to make and/or receive HSA contributions.</a:t>
            </a:r>
          </a:p>
          <a:p>
            <a:endParaRPr lang="en-US" dirty="0"/>
          </a:p>
          <a:p>
            <a:r>
              <a:rPr lang="en-US" dirty="0"/>
              <a:t>So what is a health savings account?</a:t>
            </a:r>
          </a:p>
          <a:p>
            <a:r>
              <a:rPr lang="en-US" dirty="0"/>
              <a:t> - a health savings account (or HSA) is a savings account that you can use to pay for qualified medical expenses.   The HSA helps offset your medical costs by giving you tax advantages, allowing your income to stretch farther by using the dollars that would have otherwise been paid in taxes.</a:t>
            </a:r>
          </a:p>
          <a:p>
            <a:endParaRPr lang="en-US" dirty="0"/>
          </a:p>
          <a:p>
            <a:r>
              <a:rPr lang="en-US" dirty="0"/>
              <a:t>There are a few rules for HSAs </a:t>
            </a:r>
          </a:p>
          <a:p>
            <a:r>
              <a:rPr lang="en-US" dirty="0"/>
              <a:t> - You have to be eligible to have a HSA</a:t>
            </a:r>
          </a:p>
          <a:p>
            <a:r>
              <a:rPr lang="en-US" dirty="0"/>
              <a:t> - You have to spend the dollars on qualified medical expenses and keep itemized receipts. </a:t>
            </a:r>
          </a:p>
        </p:txBody>
      </p:sp>
      <p:sp>
        <p:nvSpPr>
          <p:cNvPr id="4" name="Slide Number Placeholder 3"/>
          <p:cNvSpPr>
            <a:spLocks noGrp="1"/>
          </p:cNvSpPr>
          <p:nvPr>
            <p:ph type="sldNum" sz="quarter" idx="10"/>
          </p:nvPr>
        </p:nvSpPr>
        <p:spPr/>
        <p:txBody>
          <a:bodyPr/>
          <a:lstStyle/>
          <a:p>
            <a:fld id="{ABCB7D7F-4532-4F42-B9A9-7E16BF0C486C}" type="slidenum">
              <a:rPr lang="en-US" smtClean="0"/>
              <a:t>11</a:t>
            </a:fld>
            <a:endParaRPr lang="en-US"/>
          </a:p>
        </p:txBody>
      </p:sp>
    </p:spTree>
    <p:extLst>
      <p:ext uri="{BB962C8B-B14F-4D97-AF65-F5344CB8AC3E}">
        <p14:creationId xmlns:p14="http://schemas.microsoft.com/office/powerpoint/2010/main" val="203971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 Savings account provides a triple tax advantage</a:t>
            </a:r>
          </a:p>
          <a:p>
            <a:r>
              <a:rPr lang="en-US" dirty="0"/>
              <a:t> - contributions that you made to the HSA are made pre-tax</a:t>
            </a:r>
          </a:p>
          <a:p>
            <a:r>
              <a:rPr lang="en-US" dirty="0"/>
              <a:t> - the account earns interest tax-free</a:t>
            </a:r>
          </a:p>
          <a:p>
            <a:r>
              <a:rPr lang="en-US" dirty="0"/>
              <a:t> - distributions are tax free (as long as they are utilized to pay for qualified healthcare expenses)</a:t>
            </a:r>
          </a:p>
          <a:p>
            <a:endParaRPr lang="en-US" dirty="0"/>
          </a:p>
          <a:p>
            <a:r>
              <a:rPr lang="en-US" dirty="0"/>
              <a:t>A HSA is owned by you, the employee</a:t>
            </a:r>
          </a:p>
          <a:p>
            <a:r>
              <a:rPr lang="en-US" dirty="0"/>
              <a:t> - there is no “use or lose” rule like a FSA; unused funds remain in the account until they are utilized</a:t>
            </a:r>
          </a:p>
          <a:p>
            <a:r>
              <a:rPr lang="en-US" dirty="0"/>
              <a:t>(if you change employers or do not enroll in a QHDHP in subsequent years the account remains with you)</a:t>
            </a:r>
          </a:p>
          <a:p>
            <a:endParaRPr lang="en-US" dirty="0"/>
          </a:p>
          <a:p>
            <a:r>
              <a:rPr lang="en-US" dirty="0"/>
              <a:t>There are opportunities to invest the funds in your HSA when the account reaches a certain dollar threshold</a:t>
            </a:r>
          </a:p>
          <a:p>
            <a:endParaRPr lang="en-US" dirty="0"/>
          </a:p>
          <a:p>
            <a:r>
              <a:rPr lang="en-US" dirty="0"/>
              <a:t>Muhlenberg utilizes P&amp;A Group as our HSA administrator (more information about P&amp;A Group will be reviewed later in this presentation). </a:t>
            </a:r>
          </a:p>
        </p:txBody>
      </p:sp>
      <p:sp>
        <p:nvSpPr>
          <p:cNvPr id="4" name="Slide Number Placeholder 3"/>
          <p:cNvSpPr>
            <a:spLocks noGrp="1"/>
          </p:cNvSpPr>
          <p:nvPr>
            <p:ph type="sldNum" sz="quarter" idx="5"/>
          </p:nvPr>
        </p:nvSpPr>
        <p:spPr/>
        <p:txBody>
          <a:bodyPr/>
          <a:lstStyle/>
          <a:p>
            <a:fld id="{24C7E75C-1EE9-47DF-8200-B87586D4E6C1}" type="slidenum">
              <a:rPr lang="en-US" smtClean="0"/>
              <a:t>12</a:t>
            </a:fld>
            <a:endParaRPr lang="en-US"/>
          </a:p>
        </p:txBody>
      </p:sp>
    </p:spTree>
    <p:extLst>
      <p:ext uri="{BB962C8B-B14F-4D97-AF65-F5344CB8AC3E}">
        <p14:creationId xmlns:p14="http://schemas.microsoft.com/office/powerpoint/2010/main" val="212356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be eligible in order to contribute to a Health Savings Account</a:t>
            </a:r>
          </a:p>
          <a:p>
            <a:endParaRPr lang="en-US" dirty="0"/>
          </a:p>
          <a:p>
            <a:r>
              <a:rPr lang="en-US" dirty="0"/>
              <a:t> - the first eligibility test is that you must be enrolled in a Qualified High Deductible Health Plan</a:t>
            </a:r>
          </a:p>
          <a:p>
            <a:r>
              <a:rPr lang="en-US" dirty="0"/>
              <a:t> - if you have been enrolled on Medicare, Tricare, VA or HIS non-Preventive medical/</a:t>
            </a:r>
            <a:r>
              <a:rPr lang="en-US" dirty="0" err="1"/>
              <a:t>rx</a:t>
            </a:r>
            <a:r>
              <a:rPr lang="en-US" dirty="0"/>
              <a:t> plan within the last 3 months you are not eligible for a HSA</a:t>
            </a:r>
          </a:p>
          <a:p>
            <a:r>
              <a:rPr lang="en-US" dirty="0"/>
              <a:t> - if you are claimed as a dependent on another person’s tax return you are not eligible for a HSA </a:t>
            </a:r>
          </a:p>
          <a:p>
            <a:r>
              <a:rPr lang="en-US" dirty="0"/>
              <a:t> - if you (or your spouse) have a flexible spending account (not a limited purpose FSA) you are not eligible for a HSA</a:t>
            </a:r>
          </a:p>
          <a:p>
            <a:endParaRPr lang="en-US" dirty="0"/>
          </a:p>
          <a:p>
            <a:r>
              <a:rPr lang="en-US" dirty="0"/>
              <a:t>If you are not eligible for a HSA this does not mean you cannot enroll in the QHDHP, this means that you are not eligible to fund a HSA (or receive employer funds in a HSA) </a:t>
            </a:r>
          </a:p>
        </p:txBody>
      </p:sp>
      <p:sp>
        <p:nvSpPr>
          <p:cNvPr id="4" name="Slide Number Placeholder 3"/>
          <p:cNvSpPr>
            <a:spLocks noGrp="1"/>
          </p:cNvSpPr>
          <p:nvPr>
            <p:ph type="sldNum" sz="quarter" idx="10"/>
          </p:nvPr>
        </p:nvSpPr>
        <p:spPr/>
        <p:txBody>
          <a:bodyPr/>
          <a:lstStyle/>
          <a:p>
            <a:fld id="{ABCB7D7F-4532-4F42-B9A9-7E16BF0C486C}" type="slidenum">
              <a:rPr lang="en-US" smtClean="0"/>
              <a:t>13</a:t>
            </a:fld>
            <a:endParaRPr lang="en-US"/>
          </a:p>
        </p:txBody>
      </p:sp>
    </p:spTree>
    <p:extLst>
      <p:ext uri="{BB962C8B-B14F-4D97-AF65-F5344CB8AC3E}">
        <p14:creationId xmlns:p14="http://schemas.microsoft.com/office/powerpoint/2010/main" val="216963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there are special rules for married individuals</a:t>
            </a:r>
          </a:p>
          <a:p>
            <a:endParaRPr lang="en-US" dirty="0"/>
          </a:p>
          <a:p>
            <a:r>
              <a:rPr lang="en-US" dirty="0"/>
              <a:t>If married individuals both have a QHDHP with HSA, and either spouse has family coverage, both spouses are treated as having only that family coverage.</a:t>
            </a:r>
          </a:p>
          <a:p>
            <a:endParaRPr lang="en-US" dirty="0"/>
          </a:p>
          <a:p>
            <a:r>
              <a:rPr lang="en-US" dirty="0"/>
              <a:t>If both are HSA eligible, the HSA contribution limit is divided between spouses and cannot exceed the annual family limit</a:t>
            </a:r>
          </a:p>
          <a:p>
            <a:endParaRPr lang="en-US" dirty="0"/>
          </a:p>
          <a:p>
            <a:r>
              <a:rPr lang="en-US" dirty="0"/>
              <a:t>This rule applies even if one spouse has family coverage and the other has self only coverage</a:t>
            </a:r>
          </a:p>
        </p:txBody>
      </p:sp>
      <p:sp>
        <p:nvSpPr>
          <p:cNvPr id="4" name="Slide Number Placeholder 3"/>
          <p:cNvSpPr>
            <a:spLocks noGrp="1"/>
          </p:cNvSpPr>
          <p:nvPr>
            <p:ph type="sldNum" sz="quarter" idx="5"/>
          </p:nvPr>
        </p:nvSpPr>
        <p:spPr/>
        <p:txBody>
          <a:bodyPr/>
          <a:lstStyle/>
          <a:p>
            <a:fld id="{24C7E75C-1EE9-47DF-8200-B87586D4E6C1}" type="slidenum">
              <a:rPr lang="en-US" smtClean="0"/>
              <a:t>14</a:t>
            </a:fld>
            <a:endParaRPr lang="en-US"/>
          </a:p>
        </p:txBody>
      </p:sp>
    </p:spTree>
    <p:extLst>
      <p:ext uri="{BB962C8B-B14F-4D97-AF65-F5344CB8AC3E}">
        <p14:creationId xmlns:p14="http://schemas.microsoft.com/office/powerpoint/2010/main" val="171006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entitled to Medicare are not eligible for HSA contributions – Medicare entitlement means being both eligible and enrolled</a:t>
            </a:r>
          </a:p>
          <a:p>
            <a:endParaRPr lang="en-US" dirty="0"/>
          </a:p>
          <a:p>
            <a:r>
              <a:rPr lang="en-US" dirty="0"/>
              <a:t>Individuals can contribute to their HSA as long as they are an eligible individual and have not enrolled in Medicare Part A, B, or D</a:t>
            </a:r>
          </a:p>
          <a:p>
            <a:endParaRPr lang="en-US" dirty="0"/>
          </a:p>
          <a:p>
            <a:r>
              <a:rPr lang="en-US" dirty="0"/>
              <a:t>If an individual turns age 65, but is still working and not enrolled in Medicare, they are still eligible to contribute to an HSA</a:t>
            </a:r>
          </a:p>
          <a:p>
            <a:endParaRPr lang="en-US" dirty="0"/>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15</a:t>
            </a:fld>
            <a:endParaRPr lang="en-US"/>
          </a:p>
        </p:txBody>
      </p:sp>
    </p:spTree>
    <p:extLst>
      <p:ext uri="{BB962C8B-B14F-4D97-AF65-F5344CB8AC3E}">
        <p14:creationId xmlns:p14="http://schemas.microsoft.com/office/powerpoint/2010/main" val="183947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stipulates the annual HSA maximum contributions and adjusts these annually for inflation.</a:t>
            </a:r>
          </a:p>
          <a:p>
            <a:endParaRPr lang="en-US" dirty="0"/>
          </a:p>
          <a:p>
            <a:r>
              <a:rPr lang="en-US" dirty="0"/>
              <a:t>For 2025, those with individual enrollment may contribute a maximum of $4,300 for the calendar year.  Those with family coverage may contribute a maximum of $8,550 for the calendar year.  Keep in mind that the annual maximum includes any employer contributions.</a:t>
            </a:r>
          </a:p>
          <a:p>
            <a:endParaRPr lang="en-US" dirty="0"/>
          </a:p>
          <a:p>
            <a:r>
              <a:rPr lang="en-US" dirty="0"/>
              <a:t>For 2025., Muhlenberg will contribute $750 for those enrolled in Single coverage and $1,500 for those enrolled in non-single (family) coverage</a:t>
            </a:r>
          </a:p>
          <a:p>
            <a:endParaRPr lang="en-US" dirty="0"/>
          </a:p>
          <a:p>
            <a:r>
              <a:rPr lang="en-US" dirty="0"/>
              <a:t>For those individuals age 55 years and older and not enrolled in Medicare, an additional “catch-up” contribution of $1,000 may be made each year. </a:t>
            </a:r>
          </a:p>
        </p:txBody>
      </p:sp>
      <p:sp>
        <p:nvSpPr>
          <p:cNvPr id="4" name="Slide Number Placeholder 3"/>
          <p:cNvSpPr>
            <a:spLocks noGrp="1"/>
          </p:cNvSpPr>
          <p:nvPr>
            <p:ph type="sldNum" sz="quarter" idx="10"/>
          </p:nvPr>
        </p:nvSpPr>
        <p:spPr/>
        <p:txBody>
          <a:bodyPr/>
          <a:lstStyle/>
          <a:p>
            <a:fld id="{ABCB7D7F-4532-4F42-B9A9-7E16BF0C486C}" type="slidenum">
              <a:rPr lang="en-US" smtClean="0"/>
              <a:t>16</a:t>
            </a:fld>
            <a:endParaRPr lang="en-US"/>
          </a:p>
        </p:txBody>
      </p:sp>
    </p:spTree>
    <p:extLst>
      <p:ext uri="{BB962C8B-B14F-4D97-AF65-F5344CB8AC3E}">
        <p14:creationId xmlns:p14="http://schemas.microsoft.com/office/powerpoint/2010/main" val="35181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use funds in your HSA to reimburse qualified health expenses of:</a:t>
            </a:r>
          </a:p>
          <a:p>
            <a:r>
              <a:rPr lang="en-US" dirty="0"/>
              <a:t> - the account holder (the employee)</a:t>
            </a:r>
          </a:p>
          <a:p>
            <a:r>
              <a:rPr lang="en-US" dirty="0"/>
              <a:t> - the account holder’s legal spouse</a:t>
            </a:r>
          </a:p>
          <a:p>
            <a:r>
              <a:rPr lang="en-US" dirty="0"/>
              <a:t> - any tax dependent of the account holder</a:t>
            </a:r>
          </a:p>
          <a:p>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17</a:t>
            </a:fld>
            <a:endParaRPr lang="en-US"/>
          </a:p>
        </p:txBody>
      </p:sp>
    </p:spTree>
    <p:extLst>
      <p:ext uri="{BB962C8B-B14F-4D97-AF65-F5344CB8AC3E}">
        <p14:creationId xmlns:p14="http://schemas.microsoft.com/office/powerpoint/2010/main" val="288366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establishes eligible/qualified expenses via Publication 502.  Qualified expenses must be primarily for the diagnosis, treatment or prevention of disease or illness.</a:t>
            </a:r>
          </a:p>
          <a:p>
            <a:endParaRPr lang="en-US" dirty="0"/>
          </a:p>
          <a:p>
            <a:r>
              <a:rPr lang="en-US" dirty="0"/>
              <a:t>Examples of qualified expenses are listed on the screen.  Refer to Publication 502 for additional details. </a:t>
            </a:r>
          </a:p>
        </p:txBody>
      </p:sp>
      <p:sp>
        <p:nvSpPr>
          <p:cNvPr id="4" name="Slide Number Placeholder 3"/>
          <p:cNvSpPr>
            <a:spLocks noGrp="1"/>
          </p:cNvSpPr>
          <p:nvPr>
            <p:ph type="sldNum" sz="quarter" idx="5"/>
          </p:nvPr>
        </p:nvSpPr>
        <p:spPr/>
        <p:txBody>
          <a:bodyPr/>
          <a:lstStyle/>
          <a:p>
            <a:fld id="{24C7E75C-1EE9-47DF-8200-B87586D4E6C1}" type="slidenum">
              <a:rPr lang="en-US" smtClean="0"/>
              <a:t>18</a:t>
            </a:fld>
            <a:endParaRPr lang="en-US"/>
          </a:p>
        </p:txBody>
      </p:sp>
    </p:spTree>
    <p:extLst>
      <p:ext uri="{BB962C8B-B14F-4D97-AF65-F5344CB8AC3E}">
        <p14:creationId xmlns:p14="http://schemas.microsoft.com/office/powerpoint/2010/main" val="70283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establishes eligible/qualified expenses via Publication 502.  Qualified expenses must be primarily for the diagnosis, treatment or prevention of disease or illness.</a:t>
            </a:r>
          </a:p>
          <a:p>
            <a:endParaRPr lang="en-US" dirty="0"/>
          </a:p>
          <a:p>
            <a:r>
              <a:rPr lang="en-US" dirty="0"/>
              <a:t>Examples of qualified expenses are listed on the screen.  Refer to Publication 502 for additional details. </a:t>
            </a:r>
          </a:p>
        </p:txBody>
      </p:sp>
      <p:sp>
        <p:nvSpPr>
          <p:cNvPr id="4" name="Slide Number Placeholder 3"/>
          <p:cNvSpPr>
            <a:spLocks noGrp="1"/>
          </p:cNvSpPr>
          <p:nvPr>
            <p:ph type="sldNum" sz="quarter" idx="5"/>
          </p:nvPr>
        </p:nvSpPr>
        <p:spPr/>
        <p:txBody>
          <a:bodyPr/>
          <a:lstStyle/>
          <a:p>
            <a:fld id="{24C7E75C-1EE9-47DF-8200-B87586D4E6C1}" type="slidenum">
              <a:rPr lang="en-US" smtClean="0"/>
              <a:t>19</a:t>
            </a:fld>
            <a:endParaRPr lang="en-US"/>
          </a:p>
        </p:txBody>
      </p:sp>
    </p:spTree>
    <p:extLst>
      <p:ext uri="{BB962C8B-B14F-4D97-AF65-F5344CB8AC3E}">
        <p14:creationId xmlns:p14="http://schemas.microsoft.com/office/powerpoint/2010/main" val="288119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 Qualified High Deductible Health plan (or QHDHP)?  A qualified high deductible health plan or QHDHP is a plan that is compatible with a Health Savings Account (HSA) based on annual deductibles and out of pocket limits that comply with IRS requirements.  The IRS adjusts these limits each year for inflation.</a:t>
            </a:r>
          </a:p>
          <a:p>
            <a:endParaRPr lang="en-US" dirty="0"/>
          </a:p>
          <a:p>
            <a:r>
              <a:rPr lang="en-US" dirty="0"/>
              <a:t>A QHDHP cannot pay benefits until the plan’s deductible has been met for the plan year (which is the calendar year).  An exception applies for preventive care services that can be paid without being subject to the deductible (preventive care is available based on the CBC preventive care schedule). </a:t>
            </a:r>
          </a:p>
          <a:p>
            <a:endParaRPr lang="en-US" dirty="0"/>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2</a:t>
            </a:fld>
            <a:endParaRPr lang="en-US"/>
          </a:p>
        </p:txBody>
      </p:sp>
    </p:spTree>
    <p:extLst>
      <p:ext uri="{BB962C8B-B14F-4D97-AF65-F5344CB8AC3E}">
        <p14:creationId xmlns:p14="http://schemas.microsoft.com/office/powerpoint/2010/main" val="3367315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additional expenses that qualify for tax-free HSA distribution, including:</a:t>
            </a:r>
          </a:p>
          <a:p>
            <a:r>
              <a:rPr lang="en-US" dirty="0"/>
              <a:t> - premiums for COBRA</a:t>
            </a:r>
          </a:p>
          <a:p>
            <a:r>
              <a:rPr lang="en-US" dirty="0"/>
              <a:t> - premiums for coverage while receiving unemployment compensation under state law</a:t>
            </a:r>
          </a:p>
          <a:p>
            <a:r>
              <a:rPr lang="en-US" dirty="0"/>
              <a:t> - premiums for individuals over age 65 (Medicare premiums)</a:t>
            </a:r>
          </a:p>
          <a:p>
            <a:endParaRPr lang="en-US" dirty="0"/>
          </a:p>
          <a:p>
            <a:r>
              <a:rPr lang="en-US" dirty="0"/>
              <a:t>If you terminate employment or coverage under the QHDHP (as a reminder, you cannot contribute to a HSA without medical coverage under a QHDHP) </a:t>
            </a:r>
          </a:p>
          <a:p>
            <a:r>
              <a:rPr lang="en-US" dirty="0"/>
              <a:t> - you cannot use the funds in the HSA to cover premiums for coverage under another employer’s plan</a:t>
            </a:r>
          </a:p>
          <a:p>
            <a:r>
              <a:rPr lang="en-US" dirty="0"/>
              <a:t> - you can use the funds for out-of-pocket expenses such as copays and deductibles</a:t>
            </a:r>
          </a:p>
        </p:txBody>
      </p:sp>
      <p:sp>
        <p:nvSpPr>
          <p:cNvPr id="4" name="Slide Number Placeholder 3"/>
          <p:cNvSpPr>
            <a:spLocks noGrp="1"/>
          </p:cNvSpPr>
          <p:nvPr>
            <p:ph type="sldNum" sz="quarter" idx="10"/>
          </p:nvPr>
        </p:nvSpPr>
        <p:spPr/>
        <p:txBody>
          <a:bodyPr/>
          <a:lstStyle/>
          <a:p>
            <a:fld id="{ABCB7D7F-4532-4F42-B9A9-7E16BF0C486C}" type="slidenum">
              <a:rPr lang="en-US" smtClean="0"/>
              <a:t>20</a:t>
            </a:fld>
            <a:endParaRPr lang="en-US"/>
          </a:p>
        </p:txBody>
      </p:sp>
    </p:spTree>
    <p:extLst>
      <p:ext uri="{BB962C8B-B14F-4D97-AF65-F5344CB8AC3E}">
        <p14:creationId xmlns:p14="http://schemas.microsoft.com/office/powerpoint/2010/main" val="71525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are not required to submit records with your tax return showing that HSA funds were spent on qualified healthcare expenses you should be sure to keep all of your receipts/records.  You can electronically save copies of your receipts on your P&amp;A Group member portal by taking a picture of the receipt and uploading.  </a:t>
            </a:r>
          </a:p>
          <a:p>
            <a:endParaRPr lang="en-US" dirty="0"/>
          </a:p>
          <a:p>
            <a:r>
              <a:rPr lang="en-US" dirty="0"/>
              <a:t>In the event you are ever audited, the IRS may request substantiation for use of your HSA funds.  If you cannot provide proof that HSA funds were spent on qualified expenses, you will owe penalties and back taxes to the IRS. </a:t>
            </a:r>
          </a:p>
          <a:p>
            <a:endParaRPr lang="en-US" dirty="0"/>
          </a:p>
          <a:p>
            <a:r>
              <a:rPr lang="en-US" dirty="0"/>
              <a:t>If you choose NOT to spend your HSA funds on qualified expenses, KEEP your receipts!  You can reimburse yourself at a later date for expenses incurred after your HSA was established. </a:t>
            </a:r>
          </a:p>
        </p:txBody>
      </p:sp>
      <p:sp>
        <p:nvSpPr>
          <p:cNvPr id="4" name="Slide Number Placeholder 3"/>
          <p:cNvSpPr>
            <a:spLocks noGrp="1"/>
          </p:cNvSpPr>
          <p:nvPr>
            <p:ph type="sldNum" sz="quarter" idx="10"/>
          </p:nvPr>
        </p:nvSpPr>
        <p:spPr/>
        <p:txBody>
          <a:bodyPr/>
          <a:lstStyle/>
          <a:p>
            <a:fld id="{ABCB7D7F-4532-4F42-B9A9-7E16BF0C486C}" type="slidenum">
              <a:rPr lang="en-US" smtClean="0"/>
              <a:t>21</a:t>
            </a:fld>
            <a:endParaRPr lang="en-US"/>
          </a:p>
        </p:txBody>
      </p:sp>
    </p:spTree>
    <p:extLst>
      <p:ext uri="{BB962C8B-B14F-4D97-AF65-F5344CB8AC3E}">
        <p14:creationId xmlns:p14="http://schemas.microsoft.com/office/powerpoint/2010/main" val="186238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illustrates an example of an in-network provider visit &amp; how you can utilize HSA funds to pay for the visit.</a:t>
            </a:r>
          </a:p>
          <a:p>
            <a:endParaRPr lang="en-US" dirty="0"/>
          </a:p>
          <a:p>
            <a:r>
              <a:rPr lang="en-US" dirty="0"/>
              <a:t>When you go to the provider you will present your CBC member identification card.</a:t>
            </a:r>
          </a:p>
          <a:p>
            <a:endParaRPr lang="en-US" dirty="0"/>
          </a:p>
          <a:p>
            <a:r>
              <a:rPr lang="en-US" dirty="0"/>
              <a:t>The provider is going to submit the claim for your visit to Capital Blue Cross on your behalf. </a:t>
            </a:r>
          </a:p>
          <a:p>
            <a:endParaRPr lang="en-US" dirty="0"/>
          </a:p>
          <a:p>
            <a:r>
              <a:rPr lang="en-US" dirty="0"/>
              <a:t>When CBC has processed the claim, they will send you as well as your provider an Explanation of Benefits (EOB).  If you have not met your deductible, the provider will bill you the negotiated rate for the service based on the CBC EOB.  If your deductible has been made, you will be billed for 20% coinsurance for your visit. </a:t>
            </a:r>
          </a:p>
          <a:p>
            <a:endParaRPr lang="en-US" dirty="0"/>
          </a:p>
          <a:p>
            <a:r>
              <a:rPr lang="en-US" dirty="0"/>
              <a:t>You can choose to utilize funds from your HSA to pay the provider for your visit, or you can save your HSA funds and pay for the visit out of your banking account.  (remember to save the receipts/EOBs in either instance)</a:t>
            </a:r>
          </a:p>
        </p:txBody>
      </p:sp>
      <p:sp>
        <p:nvSpPr>
          <p:cNvPr id="4" name="Slide Number Placeholder 3"/>
          <p:cNvSpPr>
            <a:spLocks noGrp="1"/>
          </p:cNvSpPr>
          <p:nvPr>
            <p:ph type="sldNum" sz="quarter" idx="5"/>
          </p:nvPr>
        </p:nvSpPr>
        <p:spPr/>
        <p:txBody>
          <a:bodyPr/>
          <a:lstStyle/>
          <a:p>
            <a:fld id="{24C7E75C-1EE9-47DF-8200-B87586D4E6C1}" type="slidenum">
              <a:rPr lang="en-US" smtClean="0"/>
              <a:t>22</a:t>
            </a:fld>
            <a:endParaRPr lang="en-US"/>
          </a:p>
        </p:txBody>
      </p:sp>
    </p:spTree>
    <p:extLst>
      <p:ext uri="{BB962C8B-B14F-4D97-AF65-F5344CB8AC3E}">
        <p14:creationId xmlns:p14="http://schemas.microsoft.com/office/powerpoint/2010/main" val="67786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to the pharmacy to fill a prescription the billing process will be a little bit different.</a:t>
            </a:r>
          </a:p>
          <a:p>
            <a:endParaRPr lang="en-US" dirty="0"/>
          </a:p>
          <a:p>
            <a:r>
              <a:rPr lang="en-US" dirty="0"/>
              <a:t>You will present your CBC member ID card to the pharmacy when filling a script.</a:t>
            </a:r>
          </a:p>
          <a:p>
            <a:r>
              <a:rPr lang="en-US" dirty="0"/>
              <a:t>The pharmacy will process the claim and have instant access to your deductible information.  If the deductible has not been satisfied, you will pay the negotiated rate for the drug (which will apply to your deductible).  If your deductible has been met, you will pay 20% of the negotiated rate for the drug. </a:t>
            </a:r>
          </a:p>
          <a:p>
            <a:endParaRPr lang="en-US" dirty="0"/>
          </a:p>
          <a:p>
            <a:r>
              <a:rPr lang="en-US" dirty="0"/>
              <a:t>You can utilize HSA funds to pay for the drug, or pay out of pocket and save your receipt.  Save your receipts either way! </a:t>
            </a:r>
          </a:p>
          <a:p>
            <a:endParaRPr lang="en-US" dirty="0"/>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23</a:t>
            </a:fld>
            <a:endParaRPr lang="en-US"/>
          </a:p>
        </p:txBody>
      </p:sp>
    </p:spTree>
    <p:extLst>
      <p:ext uri="{BB962C8B-B14F-4D97-AF65-F5344CB8AC3E}">
        <p14:creationId xmlns:p14="http://schemas.microsoft.com/office/powerpoint/2010/main" val="1819096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P&amp;A Group is the HSA administrator </a:t>
            </a:r>
          </a:p>
          <a:p>
            <a:endParaRPr lang="en-US" dirty="0"/>
          </a:p>
          <a:p>
            <a:r>
              <a:rPr lang="en-US" dirty="0"/>
              <a:t>A Health Savings account is an individual banking account.  If this is the first time that you are applying for a HSA through P&amp;A, they will need to confirm your full name, residential mailing address, birth date and social security number as required by the USA Patriot Act.  This process is call the Consumer Identification Program or CIP.</a:t>
            </a:r>
          </a:p>
          <a:p>
            <a:endParaRPr lang="en-US" dirty="0"/>
          </a:p>
          <a:p>
            <a:r>
              <a:rPr lang="en-US" dirty="0"/>
              <a:t>Muhlenberg College will submit your enrollment information to P&amp;A.  P&amp;A will reach out to you directly if you do not pass the CIP and additional information is needed.  Be sure to promptly respond if P&amp;A reaches out for additional information. </a:t>
            </a:r>
          </a:p>
        </p:txBody>
      </p:sp>
      <p:sp>
        <p:nvSpPr>
          <p:cNvPr id="4" name="Slide Number Placeholder 3"/>
          <p:cNvSpPr>
            <a:spLocks noGrp="1"/>
          </p:cNvSpPr>
          <p:nvPr>
            <p:ph type="sldNum" sz="quarter" idx="5"/>
          </p:nvPr>
        </p:nvSpPr>
        <p:spPr/>
        <p:txBody>
          <a:bodyPr/>
          <a:lstStyle/>
          <a:p>
            <a:fld id="{24C7E75C-1EE9-47DF-8200-B87586D4E6C1}" type="slidenum">
              <a:rPr lang="en-US" smtClean="0"/>
              <a:t>24</a:t>
            </a:fld>
            <a:endParaRPr lang="en-US"/>
          </a:p>
        </p:txBody>
      </p:sp>
    </p:spTree>
    <p:extLst>
      <p:ext uri="{BB962C8B-B14F-4D97-AF65-F5344CB8AC3E}">
        <p14:creationId xmlns:p14="http://schemas.microsoft.com/office/powerpoint/2010/main" val="33156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HSA is opened, you will receive a HSA debit card from P&amp;A.  This card to be utilized to pay for qualifying expenses at the point of sale (reminder, keep all receipts when utilizing your debit card)</a:t>
            </a:r>
          </a:p>
          <a:p>
            <a:endParaRPr lang="en-US" dirty="0"/>
          </a:p>
          <a:p>
            <a:r>
              <a:rPr lang="en-US" dirty="0"/>
              <a:t>If you were enrolled in the HSA at Muhlenberg College in 2024 please keep in mind that you will not receive a new HSA debit card each year.  You should continue to utilize your current HSA debit card.  P&amp;A will only mail you a new card if your card is set to expire (or if you request a new card).</a:t>
            </a:r>
          </a:p>
          <a:p>
            <a:endParaRPr lang="en-US" dirty="0"/>
          </a:p>
          <a:p>
            <a:r>
              <a:rPr lang="en-US" dirty="0"/>
              <a:t>You can order additional or replacement debit cards through the P&amp;A website.</a:t>
            </a:r>
          </a:p>
          <a:p>
            <a:endParaRPr lang="en-US" dirty="0"/>
          </a:p>
          <a:p>
            <a:r>
              <a:rPr lang="en-US" dirty="0"/>
              <a:t>If you are unable to use your debit card to pay a provider, you can reimburse  yourself from your HSA account via the P&amp;A portal. </a:t>
            </a:r>
          </a:p>
        </p:txBody>
      </p:sp>
      <p:sp>
        <p:nvSpPr>
          <p:cNvPr id="4" name="Slide Number Placeholder 3"/>
          <p:cNvSpPr>
            <a:spLocks noGrp="1"/>
          </p:cNvSpPr>
          <p:nvPr>
            <p:ph type="sldNum" sz="quarter" idx="5"/>
          </p:nvPr>
        </p:nvSpPr>
        <p:spPr/>
        <p:txBody>
          <a:bodyPr/>
          <a:lstStyle/>
          <a:p>
            <a:fld id="{24C7E75C-1EE9-47DF-8200-B87586D4E6C1}" type="slidenum">
              <a:rPr lang="en-US" smtClean="0"/>
              <a:t>25</a:t>
            </a:fld>
            <a:endParaRPr lang="en-US"/>
          </a:p>
        </p:txBody>
      </p:sp>
    </p:spTree>
    <p:extLst>
      <p:ext uri="{BB962C8B-B14F-4D97-AF65-F5344CB8AC3E}">
        <p14:creationId xmlns:p14="http://schemas.microsoft.com/office/powerpoint/2010/main" val="2702859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additional items to keep in mind about HSAs:</a:t>
            </a:r>
          </a:p>
          <a:p>
            <a:endParaRPr lang="en-US" dirty="0"/>
          </a:p>
          <a:p>
            <a:r>
              <a:rPr lang="en-US" dirty="0"/>
              <a:t>The IRS form 8889 must be completed with your tax return each year to report total deposits and withdrawals from your account (P&amp;A will provide you with the documentation that you need for the tax filing)</a:t>
            </a:r>
          </a:p>
          <a:p>
            <a:endParaRPr lang="en-US" dirty="0"/>
          </a:p>
          <a:p>
            <a:r>
              <a:rPr lang="en-US" dirty="0"/>
              <a:t>Once your HSA balance reaches $1,000, you can transfer funds to an HSA investment account.  Information is available on the P&amp;A member portal about investment accounts.</a:t>
            </a:r>
          </a:p>
          <a:p>
            <a:endParaRPr lang="en-US" dirty="0"/>
          </a:p>
          <a:p>
            <a:r>
              <a:rPr lang="en-US" dirty="0"/>
              <a:t>Be sure you designate beneficiaries for your HSA account.  This can be done on the P&amp;A member portal. </a:t>
            </a:r>
          </a:p>
        </p:txBody>
      </p:sp>
      <p:sp>
        <p:nvSpPr>
          <p:cNvPr id="4" name="Slide Number Placeholder 3"/>
          <p:cNvSpPr>
            <a:spLocks noGrp="1"/>
          </p:cNvSpPr>
          <p:nvPr>
            <p:ph type="sldNum" sz="quarter" idx="5"/>
          </p:nvPr>
        </p:nvSpPr>
        <p:spPr/>
        <p:txBody>
          <a:bodyPr/>
          <a:lstStyle/>
          <a:p>
            <a:fld id="{24C7E75C-1EE9-47DF-8200-B87586D4E6C1}" type="slidenum">
              <a:rPr lang="en-US" smtClean="0"/>
              <a:t>26</a:t>
            </a:fld>
            <a:endParaRPr lang="en-US"/>
          </a:p>
        </p:txBody>
      </p:sp>
    </p:spTree>
    <p:extLst>
      <p:ext uri="{BB962C8B-B14F-4D97-AF65-F5344CB8AC3E}">
        <p14:creationId xmlns:p14="http://schemas.microsoft.com/office/powerpoint/2010/main" val="1338708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P&amp;A member portal is available at www.padmin.com </a:t>
            </a:r>
          </a:p>
          <a:p>
            <a:endParaRPr lang="en-US" dirty="0"/>
          </a:p>
          <a:p>
            <a:r>
              <a:rPr lang="en-US" dirty="0"/>
              <a:t>Member services is available by calling 716-852-2611 Monday – Friday 8:30 am – 10:00 pm EST</a:t>
            </a:r>
          </a:p>
        </p:txBody>
      </p:sp>
      <p:sp>
        <p:nvSpPr>
          <p:cNvPr id="4" name="Slide Number Placeholder 3"/>
          <p:cNvSpPr>
            <a:spLocks noGrp="1"/>
          </p:cNvSpPr>
          <p:nvPr>
            <p:ph type="sldNum" sz="quarter" idx="5"/>
          </p:nvPr>
        </p:nvSpPr>
        <p:spPr/>
        <p:txBody>
          <a:bodyPr/>
          <a:lstStyle/>
          <a:p>
            <a:fld id="{24C7E75C-1EE9-47DF-8200-B87586D4E6C1}" type="slidenum">
              <a:rPr lang="en-US" smtClean="0"/>
              <a:t>27</a:t>
            </a:fld>
            <a:endParaRPr lang="en-US"/>
          </a:p>
        </p:txBody>
      </p:sp>
    </p:spTree>
    <p:extLst>
      <p:ext uri="{BB962C8B-B14F-4D97-AF65-F5344CB8AC3E}">
        <p14:creationId xmlns:p14="http://schemas.microsoft.com/office/powerpoint/2010/main" val="72308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QHDHP, you pay the full negotiated rate for in-network provider changes/prescriptions until the deductible has been met.</a:t>
            </a:r>
          </a:p>
          <a:p>
            <a:endParaRPr lang="en-US" dirty="0"/>
          </a:p>
          <a:p>
            <a:r>
              <a:rPr lang="en-US" dirty="0"/>
              <a:t>All expenses apply to the deductible (both medical &amp; </a:t>
            </a:r>
            <a:r>
              <a:rPr lang="en-US" dirty="0" err="1"/>
              <a:t>rx</a:t>
            </a:r>
            <a:r>
              <a:rPr lang="en-US" dirty="0"/>
              <a:t>) until the deductible is satisfied.</a:t>
            </a:r>
          </a:p>
          <a:p>
            <a:endParaRPr lang="en-US" dirty="0"/>
          </a:p>
          <a:p>
            <a:r>
              <a:rPr lang="en-US" dirty="0"/>
              <a:t>We’ve included an example (for illustration purposes only, this is not reflective of an actual visit cost).</a:t>
            </a:r>
          </a:p>
          <a:p>
            <a:endParaRPr lang="en-US" dirty="0"/>
          </a:p>
          <a:p>
            <a:endParaRPr lang="en-US" dirty="0"/>
          </a:p>
          <a:p>
            <a:r>
              <a:rPr lang="en-US" dirty="0"/>
              <a:t>Remember, in a QHDHP ALL expenses are applied to the deductible (both medical &amp; prescription drug) until the deductible is met.  This is unlike a traditional PPO plan where copays generally apply for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QHDHP this means that you will pay the negotiated rate for the provider charge / prescription until the deductible is met.  Negotiated rates will vary by provider based on the contracted rates they have negotiated with CBC.  The search and save tool available on the CBC member website is a great tool to utilize to compare the cost of service before seeking treatment. You can also compare the cost of prescription drugs by visiting express-scripts.com.  We will share additional information later in this presentation about the medical &amp; pharmacy cost comparison tools. </a:t>
            </a:r>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3</a:t>
            </a:fld>
            <a:endParaRPr lang="en-US"/>
          </a:p>
        </p:txBody>
      </p:sp>
    </p:spTree>
    <p:extLst>
      <p:ext uri="{BB962C8B-B14F-4D97-AF65-F5344CB8AC3E}">
        <p14:creationId xmlns:p14="http://schemas.microsoft.com/office/powerpoint/2010/main" val="88923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cannot recommend which plan is best for you, as you listen to this presentation think about some of the following items:</a:t>
            </a:r>
          </a:p>
          <a:p>
            <a:endParaRPr lang="en-US" dirty="0"/>
          </a:p>
          <a:p>
            <a:r>
              <a:rPr lang="en-US" dirty="0"/>
              <a:t>The QHDHP w/HSA is a quality plan that could be the right choice for man employees, depending on their unique individual circumstances.</a:t>
            </a:r>
          </a:p>
          <a:p>
            <a:endParaRPr lang="en-US" dirty="0"/>
          </a:p>
          <a:p>
            <a:r>
              <a:rPr lang="en-US" dirty="0"/>
              <a:t>When considering which plan to enroll in, consider some of the following things about the QHDHP w/HSA (we will review these items in more detail throughout this presentation):</a:t>
            </a:r>
          </a:p>
          <a:p>
            <a:r>
              <a:rPr lang="en-US" dirty="0"/>
              <a:t> - Are you able to pay higher up from costs for services (for a lower payroll contribution)?  Keep in mind that this includes medical &amp; prescription drug expenses.</a:t>
            </a:r>
          </a:p>
          <a:p>
            <a:r>
              <a:rPr lang="en-US" dirty="0"/>
              <a:t> - Would you like to take advantage of the tripe tax savings that an HSA provides?</a:t>
            </a:r>
          </a:p>
          <a:p>
            <a:endParaRPr lang="en-US" dirty="0"/>
          </a:p>
          <a:p>
            <a:r>
              <a:rPr lang="en-US" dirty="0"/>
              <a:t>Do you have a lot of medical &amp; prescription expenses?  If you do not have a lot of expenses and see your provider for annual preventive care, the QHDHP with HSA may be a good choice for you.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4</a:t>
            </a:fld>
            <a:endParaRPr lang="en-US"/>
          </a:p>
        </p:txBody>
      </p:sp>
    </p:spTree>
    <p:extLst>
      <p:ext uri="{BB962C8B-B14F-4D97-AF65-F5344CB8AC3E}">
        <p14:creationId xmlns:p14="http://schemas.microsoft.com/office/powerpoint/2010/main" val="223962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In-Network Benefits:  The QHDHP has a $3,500 deductible per individual or $7,000 per family per year (calendar year).  This is an embedded deductible meaning that once a member has met their individual deductible of $3,500 their services are covered by the plan at 80% (20% member responsibility).  After a full family meets the $7,000 deductible, expenses are covered by the plan at 80%.  If you reach the annual out of pocket limit of $6,000 per individual or $12,000 for a family, services are covered at 100% for the remainder of the plan year. </a:t>
            </a:r>
          </a:p>
          <a:p>
            <a:endParaRPr lang="en-US" dirty="0"/>
          </a:p>
          <a:p>
            <a:r>
              <a:rPr lang="en-US" dirty="0"/>
              <a:t>Preventive care services (as outlined on the CBC preventive care schedule) are covered at 100% at in-network providers and are not subject to the deductible.</a:t>
            </a:r>
          </a:p>
          <a:p>
            <a:r>
              <a:rPr lang="en-US" dirty="0"/>
              <a:t>Please keep in mind that if you go for a preventive visit and discuss medical concerns that you may be experiencing with your provider, the provider may code the visit as a diagnostic visit (as opposed to a preventive visit) and therefore the visit will be subject to the deductible (if not already) met and coinsurance (if the deductible has been met).  When being seen for a preventive visit be sure to make it clear to your provider that you wish to be seen for a preventive visit.   </a:t>
            </a:r>
          </a:p>
          <a:p>
            <a:endParaRPr lang="en-US" dirty="0"/>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5</a:t>
            </a:fld>
            <a:endParaRPr lang="en-US"/>
          </a:p>
        </p:txBody>
      </p:sp>
    </p:spTree>
    <p:extLst>
      <p:ext uri="{BB962C8B-B14F-4D97-AF65-F5344CB8AC3E}">
        <p14:creationId xmlns:p14="http://schemas.microsoft.com/office/powerpoint/2010/main" val="194077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prescription plan deductible is combined with the medical plan deductible. Rx expenses that you incur will apply to the deductible along with your medical expenses.  All prescriptions are subject to the deductible until the deductible is met.  When the deductible is met, you will pay 20% of the cost of the prescription (until the out-of-pocket maximum is met). </a:t>
            </a:r>
          </a:p>
          <a:p>
            <a:endParaRPr lang="en-US" dirty="0"/>
          </a:p>
          <a:p>
            <a:r>
              <a:rPr lang="en-US" dirty="0"/>
              <a:t>If you have not met your deductible, you will pay the discounted/negotiated rate that ESI has established with the pharmacy for your medication.  If you’ve previously enrolled in the PPO plan this is going to be different as you will no longer have a flat/set copay for your medication.  Please keep this in mind if you are utilizing high-cost drugs.  </a:t>
            </a:r>
          </a:p>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6</a:t>
            </a:fld>
            <a:endParaRPr lang="en-US"/>
          </a:p>
        </p:txBody>
      </p:sp>
    </p:spTree>
    <p:extLst>
      <p:ext uri="{BB962C8B-B14F-4D97-AF65-F5344CB8AC3E}">
        <p14:creationId xmlns:p14="http://schemas.microsoft.com/office/powerpoint/2010/main" val="261929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costs of services may vary greatly by provider depending on their negotiated contract with CBC.  To compare costs of service before seeking service, utilize the BCC </a:t>
            </a:r>
            <a:r>
              <a:rPr lang="en-US" dirty="0" err="1"/>
              <a:t>MyCare</a:t>
            </a:r>
            <a:r>
              <a:rPr lang="en-US" dirty="0"/>
              <a:t> Finder tool available through the CBC member portal.  Utilizing this tool may allow you to utilize a quality provider at a lower cost. </a:t>
            </a:r>
          </a:p>
        </p:txBody>
      </p:sp>
      <p:sp>
        <p:nvSpPr>
          <p:cNvPr id="4" name="Slide Number Placeholder 3"/>
          <p:cNvSpPr>
            <a:spLocks noGrp="1"/>
          </p:cNvSpPr>
          <p:nvPr>
            <p:ph type="sldNum" sz="quarter" idx="5"/>
          </p:nvPr>
        </p:nvSpPr>
        <p:spPr/>
        <p:txBody>
          <a:bodyPr/>
          <a:lstStyle/>
          <a:p>
            <a:fld id="{24C7E75C-1EE9-47DF-8200-B87586D4E6C1}" type="slidenum">
              <a:rPr lang="en-US" smtClean="0"/>
              <a:t>7</a:t>
            </a:fld>
            <a:endParaRPr lang="en-US"/>
          </a:p>
        </p:txBody>
      </p:sp>
    </p:spTree>
    <p:extLst>
      <p:ext uri="{BB962C8B-B14F-4D97-AF65-F5344CB8AC3E}">
        <p14:creationId xmlns:p14="http://schemas.microsoft.com/office/powerpoint/2010/main" val="393999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C7E75C-1EE9-47DF-8200-B87586D4E6C1}" type="slidenum">
              <a:rPr lang="en-US" smtClean="0"/>
              <a:t>8</a:t>
            </a:fld>
            <a:endParaRPr lang="en-US"/>
          </a:p>
        </p:txBody>
      </p:sp>
    </p:spTree>
    <p:extLst>
      <p:ext uri="{BB962C8B-B14F-4D97-AF65-F5344CB8AC3E}">
        <p14:creationId xmlns:p14="http://schemas.microsoft.com/office/powerpoint/2010/main" val="135725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B7D7F-4532-4F42-B9A9-7E16BF0C486C}" type="slidenum">
              <a:rPr lang="en-US" smtClean="0"/>
              <a:t>9</a:t>
            </a:fld>
            <a:endParaRPr lang="en-US"/>
          </a:p>
        </p:txBody>
      </p:sp>
    </p:spTree>
    <p:extLst>
      <p:ext uri="{BB962C8B-B14F-4D97-AF65-F5344CB8AC3E}">
        <p14:creationId xmlns:p14="http://schemas.microsoft.com/office/powerpoint/2010/main" val="590183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87969" y="3682392"/>
            <a:ext cx="5707052" cy="1155054"/>
          </a:xfrm>
        </p:spPr>
        <p:txBody>
          <a:bodyPr>
            <a:normAutofit/>
          </a:bodyPr>
          <a:lstStyle>
            <a:lvl1pPr algn="l">
              <a:lnSpc>
                <a:spcPct val="80000"/>
              </a:lnSpc>
              <a:defRPr sz="4000" b="1">
                <a:solidFill>
                  <a:srgbClr val="274153"/>
                </a:solidFill>
                <a:latin typeface="Arial" panose="020B0604020202020204" pitchFamily="34" charset="0"/>
                <a:cs typeface="Arial" panose="020B0604020202020204" pitchFamily="34" charset="0"/>
              </a:defRPr>
            </a:lvl1pPr>
          </a:lstStyle>
          <a:p>
            <a:r>
              <a:rPr lang="en-US"/>
              <a:t>&lt;&lt;Click to edit Master title style&gt;&gt;</a:t>
            </a:r>
          </a:p>
        </p:txBody>
      </p:sp>
      <p:sp>
        <p:nvSpPr>
          <p:cNvPr id="40" name="Text Placeholder 2"/>
          <p:cNvSpPr>
            <a:spLocks noGrp="1"/>
          </p:cNvSpPr>
          <p:nvPr>
            <p:ph type="body" idx="10"/>
          </p:nvPr>
        </p:nvSpPr>
        <p:spPr>
          <a:xfrm>
            <a:off x="2687968" y="5041226"/>
            <a:ext cx="6303631" cy="596813"/>
          </a:xfrm>
        </p:spPr>
        <p:txBody>
          <a:bodyPr>
            <a:noAutofit/>
          </a:bodyPr>
          <a:lstStyle>
            <a:lvl1pPr marL="0" indent="0" algn="l">
              <a:buNone/>
              <a:defRPr sz="3600">
                <a:solidFill>
                  <a:schemeClr val="bg2"/>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Rectangle 4">
            <a:extLst>
              <a:ext uri="{FF2B5EF4-FFF2-40B4-BE49-F238E27FC236}">
                <a16:creationId xmlns:a16="http://schemas.microsoft.com/office/drawing/2014/main" id="{B8FBF63A-E9BA-4E71-A1B5-8B49B12E5E53}"/>
              </a:ext>
            </a:extLst>
          </p:cNvPr>
          <p:cNvSpPr txBox="1">
            <a:spLocks noChangeArrowheads="1"/>
          </p:cNvSpPr>
          <p:nvPr/>
        </p:nvSpPr>
        <p:spPr bwMode="auto">
          <a:xfrm>
            <a:off x="2687968" y="6352826"/>
            <a:ext cx="5998831" cy="354261"/>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
        <p:nvSpPr>
          <p:cNvPr id="3" name="Rectangle: Diagonal Corners Rounded 2">
            <a:extLst>
              <a:ext uri="{FF2B5EF4-FFF2-40B4-BE49-F238E27FC236}">
                <a16:creationId xmlns:a16="http://schemas.microsoft.com/office/drawing/2014/main" id="{52031DD5-7613-86EF-981B-037B4A5E5284}"/>
              </a:ext>
            </a:extLst>
          </p:cNvPr>
          <p:cNvSpPr/>
          <p:nvPr/>
        </p:nvSpPr>
        <p:spPr>
          <a:xfrm>
            <a:off x="4615488" y="591177"/>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B690B556-5F92-C8B9-6C5F-806508B280EA}"/>
              </a:ext>
            </a:extLst>
          </p:cNvPr>
          <p:cNvSpPr/>
          <p:nvPr/>
        </p:nvSpPr>
        <p:spPr>
          <a:xfrm flipH="1">
            <a:off x="1705309" y="575810"/>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Diagonal Corners Rounded 8">
            <a:extLst>
              <a:ext uri="{FF2B5EF4-FFF2-40B4-BE49-F238E27FC236}">
                <a16:creationId xmlns:a16="http://schemas.microsoft.com/office/drawing/2014/main" id="{87D2FE68-70FB-2AAA-C424-8564E7406213}"/>
              </a:ext>
            </a:extLst>
          </p:cNvPr>
          <p:cNvSpPr/>
          <p:nvPr/>
        </p:nvSpPr>
        <p:spPr>
          <a:xfrm flipH="1">
            <a:off x="3647584" y="575810"/>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ectangle: Diagonal Corners Rounded 9">
            <a:extLst>
              <a:ext uri="{FF2B5EF4-FFF2-40B4-BE49-F238E27FC236}">
                <a16:creationId xmlns:a16="http://schemas.microsoft.com/office/drawing/2014/main" id="{29031F8D-D72A-54DB-EB46-E8FACEAF8AD7}"/>
              </a:ext>
            </a:extLst>
          </p:cNvPr>
          <p:cNvSpPr/>
          <p:nvPr/>
        </p:nvSpPr>
        <p:spPr>
          <a:xfrm>
            <a:off x="2679368" y="579823"/>
            <a:ext cx="88276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Diagonal Corners Rounded 14">
            <a:extLst>
              <a:ext uri="{FF2B5EF4-FFF2-40B4-BE49-F238E27FC236}">
                <a16:creationId xmlns:a16="http://schemas.microsoft.com/office/drawing/2014/main" id="{2833865C-2626-7745-BA51-F7D6B248BFD9}"/>
              </a:ext>
            </a:extLst>
          </p:cNvPr>
          <p:cNvSpPr/>
          <p:nvPr/>
        </p:nvSpPr>
        <p:spPr>
          <a:xfrm>
            <a:off x="730974" y="2537644"/>
            <a:ext cx="882766" cy="1872273"/>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ectangle: Diagonal Corners Rounded 15">
            <a:extLst>
              <a:ext uri="{FF2B5EF4-FFF2-40B4-BE49-F238E27FC236}">
                <a16:creationId xmlns:a16="http://schemas.microsoft.com/office/drawing/2014/main" id="{BFBF5288-9E30-0574-481C-1130BB8E1EE4}"/>
              </a:ext>
            </a:extLst>
          </p:cNvPr>
          <p:cNvSpPr/>
          <p:nvPr/>
        </p:nvSpPr>
        <p:spPr>
          <a:xfrm flipH="1">
            <a:off x="1705309" y="1556727"/>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Diagonal Corners Rounded 36">
            <a:extLst>
              <a:ext uri="{FF2B5EF4-FFF2-40B4-BE49-F238E27FC236}">
                <a16:creationId xmlns:a16="http://schemas.microsoft.com/office/drawing/2014/main" id="{78AD0012-D24A-7C89-A8E2-6859CB7BDE2C}"/>
              </a:ext>
            </a:extLst>
          </p:cNvPr>
          <p:cNvSpPr/>
          <p:nvPr/>
        </p:nvSpPr>
        <p:spPr>
          <a:xfrm>
            <a:off x="1705309" y="2537644"/>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Rectangle: Diagonal Corners Rounded 38">
            <a:extLst>
              <a:ext uri="{FF2B5EF4-FFF2-40B4-BE49-F238E27FC236}">
                <a16:creationId xmlns:a16="http://schemas.microsoft.com/office/drawing/2014/main" id="{CCDBFDE5-A9BB-FC03-108E-D71C8FBED2D3}"/>
              </a:ext>
            </a:extLst>
          </p:cNvPr>
          <p:cNvSpPr/>
          <p:nvPr/>
        </p:nvSpPr>
        <p:spPr>
          <a:xfrm flipH="1">
            <a:off x="1705309" y="3518000"/>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Rectangle: Diagonal Corners Rounded 49">
            <a:extLst>
              <a:ext uri="{FF2B5EF4-FFF2-40B4-BE49-F238E27FC236}">
                <a16:creationId xmlns:a16="http://schemas.microsoft.com/office/drawing/2014/main" id="{BC5A8925-C549-F2B8-220B-D7D90E36453A}"/>
              </a:ext>
            </a:extLst>
          </p:cNvPr>
          <p:cNvSpPr/>
          <p:nvPr/>
        </p:nvSpPr>
        <p:spPr>
          <a:xfrm flipH="1">
            <a:off x="731250" y="1556728"/>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3" name="Picture 52" descr="Doctor with a patient">
            <a:extLst>
              <a:ext uri="{FF2B5EF4-FFF2-40B4-BE49-F238E27FC236}">
                <a16:creationId xmlns:a16="http://schemas.microsoft.com/office/drawing/2014/main" id="{E4FF8785-BDCE-AE1D-A081-05D9DF996430}"/>
              </a:ext>
            </a:extLst>
          </p:cNvPr>
          <p:cNvPicPr>
            <a:picLocks noChangeAspect="1"/>
          </p:cNvPicPr>
          <p:nvPr/>
        </p:nvPicPr>
        <p:blipFill>
          <a:blip r:embed="rId2">
            <a:extLst>
              <a:ext uri="{28A0092B-C50C-407E-A947-70E740481C1C}">
                <a14:useLocalDpi xmlns:a14="http://schemas.microsoft.com/office/drawing/2010/main" val="0"/>
              </a:ext>
            </a:extLst>
          </a:blip>
          <a:srcRect l="26632" r="9164"/>
          <a:stretch>
            <a:fillRect/>
          </a:stretch>
        </p:blipFill>
        <p:spPr bwMode="auto">
          <a:xfrm>
            <a:off x="6565260" y="1556725"/>
            <a:ext cx="858646" cy="891917"/>
          </a:xfrm>
          <a:prstGeom prst="rect">
            <a:avLst/>
          </a:prstGeom>
          <a:ln>
            <a:noFill/>
          </a:ln>
          <a:extLst>
            <a:ext uri="{53640926-AAD7-44D8-BBD7-CCE9431645EC}">
              <a14:shadowObscured xmlns:a14="http://schemas.microsoft.com/office/drawing/2010/main"/>
            </a:ext>
          </a:extLst>
        </p:spPr>
      </p:pic>
      <p:sp>
        <p:nvSpPr>
          <p:cNvPr id="57" name="Rectangle: Diagonal Corners Rounded 56">
            <a:extLst>
              <a:ext uri="{FF2B5EF4-FFF2-40B4-BE49-F238E27FC236}">
                <a16:creationId xmlns:a16="http://schemas.microsoft.com/office/drawing/2014/main" id="{85FB7B36-5BB9-4491-5DD2-A142A86CAB4C}"/>
              </a:ext>
            </a:extLst>
          </p:cNvPr>
          <p:cNvSpPr/>
          <p:nvPr/>
        </p:nvSpPr>
        <p:spPr>
          <a:xfrm>
            <a:off x="1705171" y="5638040"/>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Rectangle: Diagonal Corners Rounded 57">
            <a:extLst>
              <a:ext uri="{FF2B5EF4-FFF2-40B4-BE49-F238E27FC236}">
                <a16:creationId xmlns:a16="http://schemas.microsoft.com/office/drawing/2014/main" id="{24119FEF-99FC-5A08-0231-F6597D768EB1}"/>
              </a:ext>
            </a:extLst>
          </p:cNvPr>
          <p:cNvSpPr/>
          <p:nvPr/>
        </p:nvSpPr>
        <p:spPr>
          <a:xfrm flipH="1">
            <a:off x="5600790" y="1556726"/>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Rectangle: Diagonal Corners Rounded 58">
            <a:extLst>
              <a:ext uri="{FF2B5EF4-FFF2-40B4-BE49-F238E27FC236}">
                <a16:creationId xmlns:a16="http://schemas.microsoft.com/office/drawing/2014/main" id="{11E12E61-9594-1F93-ACCF-61EF1F237836}"/>
              </a:ext>
            </a:extLst>
          </p:cNvPr>
          <p:cNvSpPr/>
          <p:nvPr/>
        </p:nvSpPr>
        <p:spPr>
          <a:xfrm>
            <a:off x="7508731" y="1556724"/>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0" name="Picture 59" descr="Elderly couple preparing meal">
            <a:extLst>
              <a:ext uri="{FF2B5EF4-FFF2-40B4-BE49-F238E27FC236}">
                <a16:creationId xmlns:a16="http://schemas.microsoft.com/office/drawing/2014/main" id="{555D6EB3-79AD-7291-6CC9-F2FE3D70F151}"/>
              </a:ext>
            </a:extLst>
          </p:cNvPr>
          <p:cNvPicPr>
            <a:picLocks noChangeAspect="1"/>
          </p:cNvPicPr>
          <p:nvPr/>
        </p:nvPicPr>
        <p:blipFill>
          <a:blip r:embed="rId3">
            <a:extLst>
              <a:ext uri="{28A0092B-C50C-407E-A947-70E740481C1C}">
                <a14:useLocalDpi xmlns:a14="http://schemas.microsoft.com/office/drawing/2010/main" val="0"/>
              </a:ext>
            </a:extLst>
          </a:blip>
          <a:srcRect l="13202" r="20052"/>
          <a:stretch>
            <a:fillRect/>
          </a:stretch>
        </p:blipFill>
        <p:spPr bwMode="auto">
          <a:xfrm>
            <a:off x="730973" y="565691"/>
            <a:ext cx="882767" cy="882767"/>
          </a:xfrm>
          <a:prstGeom prst="rect">
            <a:avLst/>
          </a:prstGeom>
          <a:ln>
            <a:noFill/>
          </a:ln>
          <a:extLst>
            <a:ext uri="{53640926-AAD7-44D8-BBD7-CCE9431645EC}">
              <a14:shadowObscured xmlns:a14="http://schemas.microsoft.com/office/drawing/2010/main"/>
            </a:ext>
          </a:extLst>
        </p:spPr>
      </p:pic>
      <p:sp>
        <p:nvSpPr>
          <p:cNvPr id="61" name="Rectangle: Diagonal Corners Rounded 60">
            <a:extLst>
              <a:ext uri="{FF2B5EF4-FFF2-40B4-BE49-F238E27FC236}">
                <a16:creationId xmlns:a16="http://schemas.microsoft.com/office/drawing/2014/main" id="{B9458C01-157A-65B6-4D9F-BA5074E59323}"/>
              </a:ext>
            </a:extLst>
          </p:cNvPr>
          <p:cNvSpPr/>
          <p:nvPr/>
        </p:nvSpPr>
        <p:spPr>
          <a:xfrm>
            <a:off x="5602746" y="2537083"/>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2" name="Rectangle: Diagonal Corners Rounded 61">
            <a:extLst>
              <a:ext uri="{FF2B5EF4-FFF2-40B4-BE49-F238E27FC236}">
                <a16:creationId xmlns:a16="http://schemas.microsoft.com/office/drawing/2014/main" id="{40308096-1DD6-092B-22F6-962F020FF73D}"/>
              </a:ext>
            </a:extLst>
          </p:cNvPr>
          <p:cNvSpPr/>
          <p:nvPr/>
        </p:nvSpPr>
        <p:spPr>
          <a:xfrm>
            <a:off x="6553200" y="2537083"/>
            <a:ext cx="88276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4" name="Rectangle: Diagonal Corners Rounded 63">
            <a:extLst>
              <a:ext uri="{FF2B5EF4-FFF2-40B4-BE49-F238E27FC236}">
                <a16:creationId xmlns:a16="http://schemas.microsoft.com/office/drawing/2014/main" id="{08C819CC-8A4B-0BB8-38F5-8F9C833A587C}"/>
              </a:ext>
            </a:extLst>
          </p:cNvPr>
          <p:cNvSpPr/>
          <p:nvPr/>
        </p:nvSpPr>
        <p:spPr>
          <a:xfrm flipH="1">
            <a:off x="7503654" y="2536526"/>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5" name="Picture 64" descr="Child getting ready to fly a kite">
            <a:extLst>
              <a:ext uri="{FF2B5EF4-FFF2-40B4-BE49-F238E27FC236}">
                <a16:creationId xmlns:a16="http://schemas.microsoft.com/office/drawing/2014/main" id="{FD697517-86C3-2736-997C-DB9CE03CC04A}"/>
              </a:ext>
            </a:extLst>
          </p:cNvPr>
          <p:cNvPicPr>
            <a:picLocks noChangeAspect="1"/>
          </p:cNvPicPr>
          <p:nvPr/>
        </p:nvPicPr>
        <p:blipFill>
          <a:blip r:embed="rId4">
            <a:extLst>
              <a:ext uri="{28A0092B-C50C-407E-A947-70E740481C1C}">
                <a14:useLocalDpi xmlns:a14="http://schemas.microsoft.com/office/drawing/2010/main" val="0"/>
              </a:ext>
            </a:extLst>
          </a:blip>
          <a:srcRect t="7539" r="5204" b="11589"/>
          <a:stretch>
            <a:fillRect/>
          </a:stretch>
        </p:blipFill>
        <p:spPr bwMode="auto">
          <a:xfrm>
            <a:off x="742837" y="4498356"/>
            <a:ext cx="1845238" cy="1049424"/>
          </a:xfrm>
          <a:prstGeom prst="rect">
            <a:avLst/>
          </a:prstGeom>
          <a:ln>
            <a:noFill/>
          </a:ln>
          <a:extLst>
            <a:ext uri="{53640926-AAD7-44D8-BBD7-CCE9431645EC}">
              <a14:shadowObscured xmlns:a14="http://schemas.microsoft.com/office/drawing/2010/main"/>
            </a:ext>
          </a:extLst>
        </p:spPr>
      </p:pic>
      <p:sp>
        <p:nvSpPr>
          <p:cNvPr id="66" name="Rectangle: Diagonal Corners Rounded 65">
            <a:extLst>
              <a:ext uri="{FF2B5EF4-FFF2-40B4-BE49-F238E27FC236}">
                <a16:creationId xmlns:a16="http://schemas.microsoft.com/office/drawing/2014/main" id="{D39A8C00-FA8A-BA57-ECD9-60EC107B0C06}"/>
              </a:ext>
            </a:extLst>
          </p:cNvPr>
          <p:cNvSpPr/>
          <p:nvPr/>
        </p:nvSpPr>
        <p:spPr>
          <a:xfrm flipH="1">
            <a:off x="742837" y="5638040"/>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7" name="Rectangle: Diagonal Corners Rounded 66">
            <a:extLst>
              <a:ext uri="{FF2B5EF4-FFF2-40B4-BE49-F238E27FC236}">
                <a16:creationId xmlns:a16="http://schemas.microsoft.com/office/drawing/2014/main" id="{CCF20879-9A29-0824-C381-388E5F686767}"/>
              </a:ext>
            </a:extLst>
          </p:cNvPr>
          <p:cNvSpPr/>
          <p:nvPr/>
        </p:nvSpPr>
        <p:spPr>
          <a:xfrm>
            <a:off x="5599340" y="589137"/>
            <a:ext cx="281368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0673ACE5-3C1B-597A-71E8-A219B51FB60F}"/>
              </a:ext>
            </a:extLst>
          </p:cNvPr>
          <p:cNvSpPr/>
          <p:nvPr userDrawn="1"/>
        </p:nvSpPr>
        <p:spPr>
          <a:xfrm>
            <a:off x="4615488" y="591177"/>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id="{2C9D8160-19FF-B6EC-750C-C13C68C9B010}"/>
              </a:ext>
            </a:extLst>
          </p:cNvPr>
          <p:cNvSpPr/>
          <p:nvPr userDrawn="1"/>
        </p:nvSpPr>
        <p:spPr>
          <a:xfrm flipH="1">
            <a:off x="1705309" y="575810"/>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951F4E1B-2E46-A7E6-49BE-A4D2AF8290DC}"/>
              </a:ext>
            </a:extLst>
          </p:cNvPr>
          <p:cNvSpPr/>
          <p:nvPr userDrawn="1"/>
        </p:nvSpPr>
        <p:spPr>
          <a:xfrm flipH="1">
            <a:off x="3647584" y="575810"/>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7A744CA4-3D55-401B-F4FE-910BEC9E0093}"/>
              </a:ext>
            </a:extLst>
          </p:cNvPr>
          <p:cNvSpPr/>
          <p:nvPr userDrawn="1"/>
        </p:nvSpPr>
        <p:spPr>
          <a:xfrm>
            <a:off x="2679368" y="579823"/>
            <a:ext cx="88276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Diagonal Corners Rounded 12">
            <a:extLst>
              <a:ext uri="{FF2B5EF4-FFF2-40B4-BE49-F238E27FC236}">
                <a16:creationId xmlns:a16="http://schemas.microsoft.com/office/drawing/2014/main" id="{D549A209-39F6-F63D-369C-82DF79CCA719}"/>
              </a:ext>
            </a:extLst>
          </p:cNvPr>
          <p:cNvSpPr/>
          <p:nvPr userDrawn="1"/>
        </p:nvSpPr>
        <p:spPr>
          <a:xfrm>
            <a:off x="730974" y="2537644"/>
            <a:ext cx="882766" cy="1872273"/>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Diagonal Corners Rounded 13">
            <a:extLst>
              <a:ext uri="{FF2B5EF4-FFF2-40B4-BE49-F238E27FC236}">
                <a16:creationId xmlns:a16="http://schemas.microsoft.com/office/drawing/2014/main" id="{0127DC02-DD36-9FDC-FA1A-A17A8A0D8049}"/>
              </a:ext>
            </a:extLst>
          </p:cNvPr>
          <p:cNvSpPr/>
          <p:nvPr userDrawn="1"/>
        </p:nvSpPr>
        <p:spPr>
          <a:xfrm flipH="1">
            <a:off x="1705309" y="1556727"/>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5EA2A561-6891-4659-F286-FAF35D7AB1A4}"/>
              </a:ext>
            </a:extLst>
          </p:cNvPr>
          <p:cNvSpPr/>
          <p:nvPr userDrawn="1"/>
        </p:nvSpPr>
        <p:spPr>
          <a:xfrm>
            <a:off x="1705309" y="2537644"/>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Diagonal Corners Rounded 18">
            <a:extLst>
              <a:ext uri="{FF2B5EF4-FFF2-40B4-BE49-F238E27FC236}">
                <a16:creationId xmlns:a16="http://schemas.microsoft.com/office/drawing/2014/main" id="{3C510882-0F87-7C64-74D6-7F271049EE9E}"/>
              </a:ext>
            </a:extLst>
          </p:cNvPr>
          <p:cNvSpPr/>
          <p:nvPr userDrawn="1"/>
        </p:nvSpPr>
        <p:spPr>
          <a:xfrm flipH="1">
            <a:off x="1705309" y="3518000"/>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Diagonal Corners Rounded 19">
            <a:extLst>
              <a:ext uri="{FF2B5EF4-FFF2-40B4-BE49-F238E27FC236}">
                <a16:creationId xmlns:a16="http://schemas.microsoft.com/office/drawing/2014/main" id="{389302A5-1140-C279-9762-8B3F9B505E04}"/>
              </a:ext>
            </a:extLst>
          </p:cNvPr>
          <p:cNvSpPr/>
          <p:nvPr userDrawn="1"/>
        </p:nvSpPr>
        <p:spPr>
          <a:xfrm flipH="1">
            <a:off x="731250" y="1556728"/>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1" name="Picture 20" descr="Doctor with a patient">
            <a:extLst>
              <a:ext uri="{FF2B5EF4-FFF2-40B4-BE49-F238E27FC236}">
                <a16:creationId xmlns:a16="http://schemas.microsoft.com/office/drawing/2014/main" id="{8EA903D6-85E8-78F3-EC17-2568D1CFD42B}"/>
              </a:ext>
            </a:extLst>
          </p:cNvPr>
          <p:cNvPicPr>
            <a:picLocks noChangeAspect="1"/>
          </p:cNvPicPr>
          <p:nvPr userDrawn="1"/>
        </p:nvPicPr>
        <p:blipFill>
          <a:blip r:embed="rId2">
            <a:extLst>
              <a:ext uri="{28A0092B-C50C-407E-A947-70E740481C1C}">
                <a14:useLocalDpi xmlns:a14="http://schemas.microsoft.com/office/drawing/2010/main" val="0"/>
              </a:ext>
            </a:extLst>
          </a:blip>
          <a:srcRect l="26632" r="9164"/>
          <a:stretch>
            <a:fillRect/>
          </a:stretch>
        </p:blipFill>
        <p:spPr bwMode="auto">
          <a:xfrm>
            <a:off x="6565260" y="1556725"/>
            <a:ext cx="858646" cy="891917"/>
          </a:xfrm>
          <a:prstGeom prst="rect">
            <a:avLst/>
          </a:prstGeom>
          <a:ln>
            <a:noFill/>
          </a:ln>
          <a:extLst>
            <a:ext uri="{53640926-AAD7-44D8-BBD7-CCE9431645EC}">
              <a14:shadowObscured xmlns:a14="http://schemas.microsoft.com/office/drawing/2010/main"/>
            </a:ext>
          </a:extLst>
        </p:spPr>
      </p:pic>
      <p:sp>
        <p:nvSpPr>
          <p:cNvPr id="23" name="Rectangle: Diagonal Corners Rounded 22">
            <a:extLst>
              <a:ext uri="{FF2B5EF4-FFF2-40B4-BE49-F238E27FC236}">
                <a16:creationId xmlns:a16="http://schemas.microsoft.com/office/drawing/2014/main" id="{69FC31B8-1013-2FA4-ED27-4CD5DB481E0B}"/>
              </a:ext>
            </a:extLst>
          </p:cNvPr>
          <p:cNvSpPr/>
          <p:nvPr userDrawn="1"/>
        </p:nvSpPr>
        <p:spPr>
          <a:xfrm>
            <a:off x="1705171" y="5638040"/>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ectangle: Diagonal Corners Rounded 23">
            <a:extLst>
              <a:ext uri="{FF2B5EF4-FFF2-40B4-BE49-F238E27FC236}">
                <a16:creationId xmlns:a16="http://schemas.microsoft.com/office/drawing/2014/main" id="{769B8B07-32BE-30AC-F2BC-D5608477578B}"/>
              </a:ext>
            </a:extLst>
          </p:cNvPr>
          <p:cNvSpPr/>
          <p:nvPr userDrawn="1"/>
        </p:nvSpPr>
        <p:spPr>
          <a:xfrm flipH="1">
            <a:off x="5600790" y="1556726"/>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D6ED4512-F852-7953-8720-6C2422F418DB}"/>
              </a:ext>
            </a:extLst>
          </p:cNvPr>
          <p:cNvSpPr/>
          <p:nvPr userDrawn="1"/>
        </p:nvSpPr>
        <p:spPr>
          <a:xfrm>
            <a:off x="7508731" y="1556724"/>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6" name="Picture 25" descr="Elderly couple preparing meal">
            <a:extLst>
              <a:ext uri="{FF2B5EF4-FFF2-40B4-BE49-F238E27FC236}">
                <a16:creationId xmlns:a16="http://schemas.microsoft.com/office/drawing/2014/main" id="{71177149-47C5-D308-8A22-CE769BA58623}"/>
              </a:ext>
            </a:extLst>
          </p:cNvPr>
          <p:cNvPicPr>
            <a:picLocks noChangeAspect="1"/>
          </p:cNvPicPr>
          <p:nvPr userDrawn="1"/>
        </p:nvPicPr>
        <p:blipFill>
          <a:blip r:embed="rId3">
            <a:extLst>
              <a:ext uri="{28A0092B-C50C-407E-A947-70E740481C1C}">
                <a14:useLocalDpi xmlns:a14="http://schemas.microsoft.com/office/drawing/2010/main" val="0"/>
              </a:ext>
            </a:extLst>
          </a:blip>
          <a:srcRect l="13202" r="20052"/>
          <a:stretch>
            <a:fillRect/>
          </a:stretch>
        </p:blipFill>
        <p:spPr bwMode="auto">
          <a:xfrm>
            <a:off x="730973" y="565691"/>
            <a:ext cx="882767" cy="882767"/>
          </a:xfrm>
          <a:prstGeom prst="rect">
            <a:avLst/>
          </a:prstGeom>
          <a:ln>
            <a:noFill/>
          </a:ln>
          <a:extLst>
            <a:ext uri="{53640926-AAD7-44D8-BBD7-CCE9431645EC}">
              <a14:shadowObscured xmlns:a14="http://schemas.microsoft.com/office/drawing/2010/main"/>
            </a:ext>
          </a:extLst>
        </p:spPr>
      </p:pic>
      <p:sp>
        <p:nvSpPr>
          <p:cNvPr id="27" name="Rectangle: Diagonal Corners Rounded 26">
            <a:extLst>
              <a:ext uri="{FF2B5EF4-FFF2-40B4-BE49-F238E27FC236}">
                <a16:creationId xmlns:a16="http://schemas.microsoft.com/office/drawing/2014/main" id="{079853BF-F732-B4A8-C98B-DDA517148925}"/>
              </a:ext>
            </a:extLst>
          </p:cNvPr>
          <p:cNvSpPr/>
          <p:nvPr userDrawn="1"/>
        </p:nvSpPr>
        <p:spPr>
          <a:xfrm>
            <a:off x="5602746" y="2537083"/>
            <a:ext cx="882766"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8" name="Rectangle: Diagonal Corners Rounded 27">
            <a:extLst>
              <a:ext uri="{FF2B5EF4-FFF2-40B4-BE49-F238E27FC236}">
                <a16:creationId xmlns:a16="http://schemas.microsoft.com/office/drawing/2014/main" id="{F4599BD8-3302-BC52-C3C0-CAB7E0AC1E0F}"/>
              </a:ext>
            </a:extLst>
          </p:cNvPr>
          <p:cNvSpPr/>
          <p:nvPr userDrawn="1"/>
        </p:nvSpPr>
        <p:spPr>
          <a:xfrm>
            <a:off x="6553200" y="2537083"/>
            <a:ext cx="88276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Rectangle: Diagonal Corners Rounded 28">
            <a:extLst>
              <a:ext uri="{FF2B5EF4-FFF2-40B4-BE49-F238E27FC236}">
                <a16:creationId xmlns:a16="http://schemas.microsoft.com/office/drawing/2014/main" id="{BD66AFE2-6130-6976-DFAE-D7EDA17401F6}"/>
              </a:ext>
            </a:extLst>
          </p:cNvPr>
          <p:cNvSpPr/>
          <p:nvPr userDrawn="1"/>
        </p:nvSpPr>
        <p:spPr>
          <a:xfrm flipH="1">
            <a:off x="7503654" y="2536526"/>
            <a:ext cx="882766" cy="891917"/>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0" name="Picture 29" descr="Child getting ready to fly a kite">
            <a:extLst>
              <a:ext uri="{FF2B5EF4-FFF2-40B4-BE49-F238E27FC236}">
                <a16:creationId xmlns:a16="http://schemas.microsoft.com/office/drawing/2014/main" id="{60E9A0BB-61C2-6581-C6A3-9A2CCDA63B0C}"/>
              </a:ext>
            </a:extLst>
          </p:cNvPr>
          <p:cNvPicPr>
            <a:picLocks noChangeAspect="1"/>
          </p:cNvPicPr>
          <p:nvPr userDrawn="1"/>
        </p:nvPicPr>
        <p:blipFill>
          <a:blip r:embed="rId4">
            <a:extLst>
              <a:ext uri="{28A0092B-C50C-407E-A947-70E740481C1C}">
                <a14:useLocalDpi xmlns:a14="http://schemas.microsoft.com/office/drawing/2010/main" val="0"/>
              </a:ext>
            </a:extLst>
          </a:blip>
          <a:srcRect t="7539" r="5204" b="11589"/>
          <a:stretch>
            <a:fillRect/>
          </a:stretch>
        </p:blipFill>
        <p:spPr bwMode="auto">
          <a:xfrm>
            <a:off x="742837" y="4498356"/>
            <a:ext cx="1845238" cy="1049424"/>
          </a:xfrm>
          <a:prstGeom prst="rect">
            <a:avLst/>
          </a:prstGeom>
          <a:ln>
            <a:noFill/>
          </a:ln>
          <a:extLst>
            <a:ext uri="{53640926-AAD7-44D8-BBD7-CCE9431645EC}">
              <a14:shadowObscured xmlns:a14="http://schemas.microsoft.com/office/drawing/2010/main"/>
            </a:ext>
          </a:extLst>
        </p:spPr>
      </p:pic>
      <p:sp>
        <p:nvSpPr>
          <p:cNvPr id="31" name="Rectangle: Diagonal Corners Rounded 30">
            <a:extLst>
              <a:ext uri="{FF2B5EF4-FFF2-40B4-BE49-F238E27FC236}">
                <a16:creationId xmlns:a16="http://schemas.microsoft.com/office/drawing/2014/main" id="{79FB0BEB-0373-DD6B-106A-50DCF37B1C0F}"/>
              </a:ext>
            </a:extLst>
          </p:cNvPr>
          <p:cNvSpPr/>
          <p:nvPr userDrawn="1"/>
        </p:nvSpPr>
        <p:spPr>
          <a:xfrm flipH="1">
            <a:off x="742837" y="5638040"/>
            <a:ext cx="882766" cy="891917"/>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Rectangle: Diagonal Corners Rounded 31">
            <a:extLst>
              <a:ext uri="{FF2B5EF4-FFF2-40B4-BE49-F238E27FC236}">
                <a16:creationId xmlns:a16="http://schemas.microsoft.com/office/drawing/2014/main" id="{1AF47E80-EBF9-392B-DBE9-9DE93F834CEE}"/>
              </a:ext>
            </a:extLst>
          </p:cNvPr>
          <p:cNvSpPr/>
          <p:nvPr userDrawn="1"/>
        </p:nvSpPr>
        <p:spPr>
          <a:xfrm>
            <a:off x="5599340" y="589137"/>
            <a:ext cx="2813686" cy="891917"/>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descr="Exchanging ideas in the boardroom">
            <a:extLst>
              <a:ext uri="{FF2B5EF4-FFF2-40B4-BE49-F238E27FC236}">
                <a16:creationId xmlns:a16="http://schemas.microsoft.com/office/drawing/2014/main" id="{41CD555A-8BFA-398D-1A9B-AED704631CCF}"/>
              </a:ext>
            </a:extLst>
          </p:cNvPr>
          <p:cNvPicPr>
            <a:picLocks noChangeAspect="1"/>
          </p:cNvPicPr>
          <p:nvPr userDrawn="1"/>
        </p:nvPicPr>
        <p:blipFill>
          <a:blip r:embed="rId5">
            <a:extLst>
              <a:ext uri="{28A0092B-C50C-407E-A947-70E740481C1C}">
                <a14:useLocalDpi xmlns:a14="http://schemas.microsoft.com/office/drawing/2010/main" val="0"/>
              </a:ext>
            </a:extLst>
          </a:blip>
          <a:srcRect l="-331" t="13281" r="12913" b="1846"/>
          <a:stretch>
            <a:fillRect/>
          </a:stretch>
        </p:blipFill>
        <p:spPr bwMode="auto">
          <a:xfrm>
            <a:off x="2687968" y="1596037"/>
            <a:ext cx="2827655" cy="1832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9844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572000"/>
          </a:xfrm>
        </p:spPr>
        <p:txBody>
          <a:bodyPr>
            <a:normAutofit/>
          </a:bodyPr>
          <a:lstStyle>
            <a:lvl1pPr marL="342900" indent="-342900">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Tree>
    <p:extLst>
      <p:ext uri="{BB962C8B-B14F-4D97-AF65-F5344CB8AC3E}">
        <p14:creationId xmlns:p14="http://schemas.microsoft.com/office/powerpoint/2010/main" val="2160315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Flimp">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191000"/>
          </a:xfrm>
        </p:spPr>
        <p:txBody>
          <a:bodyPr>
            <a:normAutofit/>
          </a:bodyPr>
          <a:lstStyle>
            <a:lvl1pPr marL="342900" indent="-342900">
              <a:spcAft>
                <a:spcPts val="600"/>
              </a:spcAft>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endParaRPr lang="en-US"/>
          </a:p>
        </p:txBody>
      </p:sp>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Tree>
    <p:extLst>
      <p:ext uri="{BB962C8B-B14F-4D97-AF65-F5344CB8AC3E}">
        <p14:creationId xmlns:p14="http://schemas.microsoft.com/office/powerpoint/2010/main" val="20768526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Tree>
    <p:extLst>
      <p:ext uri="{BB962C8B-B14F-4D97-AF65-F5344CB8AC3E}">
        <p14:creationId xmlns:p14="http://schemas.microsoft.com/office/powerpoint/2010/main" val="18059186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
        <p:nvSpPr>
          <p:cNvPr id="4" name="Content Placeholder 2">
            <a:extLst>
              <a:ext uri="{FF2B5EF4-FFF2-40B4-BE49-F238E27FC236}">
                <a16:creationId xmlns:a16="http://schemas.microsoft.com/office/drawing/2014/main" id="{DCE328DA-703A-5972-D80B-14CF7837093E}"/>
              </a:ext>
            </a:extLst>
          </p:cNvPr>
          <p:cNvSpPr>
            <a:spLocks noGrp="1"/>
          </p:cNvSpPr>
          <p:nvPr>
            <p:ph sz="half" idx="1"/>
          </p:nvPr>
        </p:nvSpPr>
        <p:spPr>
          <a:xfrm>
            <a:off x="457200" y="1752600"/>
            <a:ext cx="4038600" cy="4209029"/>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20412316-7F19-8500-8EDB-4322280EC2D0}"/>
              </a:ext>
            </a:extLst>
          </p:cNvPr>
          <p:cNvSpPr>
            <a:spLocks noGrp="1"/>
          </p:cNvSpPr>
          <p:nvPr>
            <p:ph sz="half" idx="10"/>
          </p:nvPr>
        </p:nvSpPr>
        <p:spPr>
          <a:xfrm>
            <a:off x="4667252" y="1752600"/>
            <a:ext cx="4038600" cy="4209029"/>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3222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hree lists">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
        <p:nvSpPr>
          <p:cNvPr id="3" name="Content Placeholder 2">
            <a:extLst>
              <a:ext uri="{FF2B5EF4-FFF2-40B4-BE49-F238E27FC236}">
                <a16:creationId xmlns:a16="http://schemas.microsoft.com/office/drawing/2014/main" id="{337C439A-5A94-BE44-EBFC-BED94E9DDCE2}"/>
              </a:ext>
            </a:extLst>
          </p:cNvPr>
          <p:cNvSpPr>
            <a:spLocks noGrp="1"/>
          </p:cNvSpPr>
          <p:nvPr>
            <p:ph sz="half" idx="10"/>
          </p:nvPr>
        </p:nvSpPr>
        <p:spPr>
          <a:xfrm>
            <a:off x="457200" y="1434545"/>
            <a:ext cx="8229600" cy="851456"/>
          </a:xfrm>
        </p:spPr>
        <p:txBody>
          <a:bodyPr>
            <a:normAutofit/>
          </a:bodyPr>
          <a:lstStyle>
            <a:lvl1pPr marL="0" indent="0">
              <a:spcBef>
                <a:spcPct val="0"/>
              </a:spcBef>
              <a:buNone/>
              <a:defRPr sz="1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1" name="Content Placeholder 2">
            <a:extLst>
              <a:ext uri="{FF2B5EF4-FFF2-40B4-BE49-F238E27FC236}">
                <a16:creationId xmlns:a16="http://schemas.microsoft.com/office/drawing/2014/main" id="{D6C68903-A63B-AB66-0BCB-843B23531A8F}"/>
              </a:ext>
            </a:extLst>
          </p:cNvPr>
          <p:cNvSpPr>
            <a:spLocks noGrp="1"/>
          </p:cNvSpPr>
          <p:nvPr>
            <p:ph sz="half" idx="1"/>
          </p:nvPr>
        </p:nvSpPr>
        <p:spPr>
          <a:xfrm>
            <a:off x="457200" y="2286001"/>
            <a:ext cx="4038600" cy="3675628"/>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750A0E31-FCF9-87F0-A647-B2D6063153D4}"/>
              </a:ext>
            </a:extLst>
          </p:cNvPr>
          <p:cNvSpPr>
            <a:spLocks noGrp="1"/>
          </p:cNvSpPr>
          <p:nvPr>
            <p:ph sz="half" idx="11"/>
          </p:nvPr>
        </p:nvSpPr>
        <p:spPr>
          <a:xfrm>
            <a:off x="4667252" y="2286001"/>
            <a:ext cx="4038600" cy="3675628"/>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0143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lists with line">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EE7255C-22D2-E943-3CD3-811C84F12ADB}"/>
              </a:ext>
            </a:extLst>
          </p:cNvPr>
          <p:cNvGrpSpPr/>
          <p:nvPr/>
        </p:nvGrpSpPr>
        <p:grpSpPr>
          <a:xfrm>
            <a:off x="601301" y="6115131"/>
            <a:ext cx="1745121" cy="533400"/>
            <a:chOff x="595020" y="5638800"/>
            <a:chExt cx="1745121" cy="533400"/>
          </a:xfrm>
        </p:grpSpPr>
        <p:sp>
          <p:nvSpPr>
            <p:cNvPr id="5" name="Rectangle: Diagonal Corners Rounded 4">
              <a:extLst>
                <a:ext uri="{FF2B5EF4-FFF2-40B4-BE49-F238E27FC236}">
                  <a16:creationId xmlns:a16="http://schemas.microsoft.com/office/drawing/2014/main" id="{04FC1051-87EC-5A2D-4DCB-C2D53302288B}"/>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8B927C66-B2A4-5CFF-6659-F0C6F5FCAE58}"/>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6D20137-9990-A132-153D-9A5AD492E60B}"/>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 name="Rectangle: Diagonal Corners Rounded 7">
            <a:extLst>
              <a:ext uri="{FF2B5EF4-FFF2-40B4-BE49-F238E27FC236}">
                <a16:creationId xmlns:a16="http://schemas.microsoft.com/office/drawing/2014/main" id="{C9D373B6-155E-6F9E-4B87-713A59F11940}"/>
              </a:ext>
            </a:extLst>
          </p:cNvPr>
          <p:cNvSpPr/>
          <p:nvPr/>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447B25EC-67C3-9057-C3AF-05356C1B6562}"/>
              </a:ext>
            </a:extLst>
          </p:cNvPr>
          <p:cNvSpPr/>
          <p:nvPr/>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8" name="Group 27">
            <a:extLst>
              <a:ext uri="{FF2B5EF4-FFF2-40B4-BE49-F238E27FC236}">
                <a16:creationId xmlns:a16="http://schemas.microsoft.com/office/drawing/2014/main" id="{46928F02-356A-274C-6222-D6FAF75F22E0}"/>
              </a:ext>
            </a:extLst>
          </p:cNvPr>
          <p:cNvGrpSpPr/>
          <p:nvPr/>
        </p:nvGrpSpPr>
        <p:grpSpPr>
          <a:xfrm>
            <a:off x="6790087" y="6114377"/>
            <a:ext cx="1745121" cy="533400"/>
            <a:chOff x="6783806" y="5638046"/>
            <a:chExt cx="1745121" cy="533400"/>
          </a:xfrm>
        </p:grpSpPr>
        <p:sp>
          <p:nvSpPr>
            <p:cNvPr id="24" name="Rectangle: Diagonal Corners Rounded 23">
              <a:extLst>
                <a:ext uri="{FF2B5EF4-FFF2-40B4-BE49-F238E27FC236}">
                  <a16:creationId xmlns:a16="http://schemas.microsoft.com/office/drawing/2014/main" id="{CF295766-6A7C-7414-20CA-DA5CE0AE6497}"/>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40049715-F7F3-AFC8-FBDB-09E085851E60}"/>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4445C40-E86F-C650-79B7-FCA010B9C67F}"/>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EE907DEA-E5FC-1CB7-5EEA-5AE64BFF6768}"/>
              </a:ext>
            </a:extLst>
          </p:cNvPr>
          <p:cNvGrpSpPr/>
          <p:nvPr userDrawn="1"/>
        </p:nvGrpSpPr>
        <p:grpSpPr>
          <a:xfrm>
            <a:off x="601301" y="6115131"/>
            <a:ext cx="1745121" cy="533400"/>
            <a:chOff x="595020" y="5638800"/>
            <a:chExt cx="1745121" cy="533400"/>
          </a:xfrm>
        </p:grpSpPr>
        <p:sp>
          <p:nvSpPr>
            <p:cNvPr id="10" name="Rectangle: Diagonal Corners Rounded 9">
              <a:extLst>
                <a:ext uri="{FF2B5EF4-FFF2-40B4-BE49-F238E27FC236}">
                  <a16:creationId xmlns:a16="http://schemas.microsoft.com/office/drawing/2014/main" id="{ECE7353F-EB79-CBF7-702C-4170C05C922E}"/>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Diagonal Corners Rounded 10">
              <a:extLst>
                <a:ext uri="{FF2B5EF4-FFF2-40B4-BE49-F238E27FC236}">
                  <a16:creationId xmlns:a16="http://schemas.microsoft.com/office/drawing/2014/main" id="{7A882AE5-B771-134B-D63C-0970A7A6AAAD}"/>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Diagonal Corners Rounded 11">
              <a:extLst>
                <a:ext uri="{FF2B5EF4-FFF2-40B4-BE49-F238E27FC236}">
                  <a16:creationId xmlns:a16="http://schemas.microsoft.com/office/drawing/2014/main" id="{1683D574-A910-69D7-0E0C-073F74D9EB62}"/>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Rectangle: Diagonal Corners Rounded 12">
            <a:extLst>
              <a:ext uri="{FF2B5EF4-FFF2-40B4-BE49-F238E27FC236}">
                <a16:creationId xmlns:a16="http://schemas.microsoft.com/office/drawing/2014/main" id="{FC355BEC-1576-F49A-AD16-AA21D4391B42}"/>
              </a:ext>
            </a:extLst>
          </p:cNvPr>
          <p:cNvSpPr/>
          <p:nvPr userDrawn="1"/>
        </p:nvSpPr>
        <p:spPr>
          <a:xfrm>
            <a:off x="574895" y="307096"/>
            <a:ext cx="1050983" cy="891917"/>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13">
            <a:extLst>
              <a:ext uri="{FF2B5EF4-FFF2-40B4-BE49-F238E27FC236}">
                <a16:creationId xmlns:a16="http://schemas.microsoft.com/office/drawing/2014/main" id="{DE5CED9C-051A-89BF-7A48-5F11982683F6}"/>
              </a:ext>
            </a:extLst>
          </p:cNvPr>
          <p:cNvSpPr/>
          <p:nvPr userDrawn="1"/>
        </p:nvSpPr>
        <p:spPr>
          <a:xfrm>
            <a:off x="1413096" y="307096"/>
            <a:ext cx="7121304" cy="89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FA3DFEE1-BCF5-8DD4-D105-4779911E8113}"/>
              </a:ext>
            </a:extLst>
          </p:cNvPr>
          <p:cNvGrpSpPr/>
          <p:nvPr userDrawn="1"/>
        </p:nvGrpSpPr>
        <p:grpSpPr>
          <a:xfrm>
            <a:off x="6790087" y="6114377"/>
            <a:ext cx="1745121" cy="533400"/>
            <a:chOff x="6783806" y="5638046"/>
            <a:chExt cx="1745121" cy="533400"/>
          </a:xfrm>
        </p:grpSpPr>
        <p:sp>
          <p:nvSpPr>
            <p:cNvPr id="16" name="Rectangle: Diagonal Corners Rounded 15">
              <a:extLst>
                <a:ext uri="{FF2B5EF4-FFF2-40B4-BE49-F238E27FC236}">
                  <a16:creationId xmlns:a16="http://schemas.microsoft.com/office/drawing/2014/main" id="{E07D2D3C-30B8-EA73-07D3-503CD71A37F2}"/>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Rectangle: Diagonal Corners Rounded 16">
              <a:extLst>
                <a:ext uri="{FF2B5EF4-FFF2-40B4-BE49-F238E27FC236}">
                  <a16:creationId xmlns:a16="http://schemas.microsoft.com/office/drawing/2014/main" id="{734CCEF9-99D8-388A-3201-F426562817B4}"/>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8" name="Rectangle: Diagonal Corners Rounded 17">
              <a:extLst>
                <a:ext uri="{FF2B5EF4-FFF2-40B4-BE49-F238E27FC236}">
                  <a16:creationId xmlns:a16="http://schemas.microsoft.com/office/drawing/2014/main" id="{A05BC4D9-7478-B406-8E64-CC73ED76F928}"/>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 name="Title 1"/>
          <p:cNvSpPr>
            <a:spLocks noGrp="1"/>
          </p:cNvSpPr>
          <p:nvPr>
            <p:ph type="title"/>
          </p:nvPr>
        </p:nvSpPr>
        <p:spPr>
          <a:xfrm>
            <a:off x="1413096" y="181554"/>
            <a:ext cx="7121304" cy="1143000"/>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Rectangle 4">
            <a:extLst>
              <a:ext uri="{FF2B5EF4-FFF2-40B4-BE49-F238E27FC236}">
                <a16:creationId xmlns:a16="http://schemas.microsoft.com/office/drawing/2014/main" id="{5DBCF09C-65AC-E885-BA74-FC1E665BF6BF}"/>
              </a:ext>
            </a:extLst>
          </p:cNvPr>
          <p:cNvSpPr txBox="1">
            <a:spLocks noChangeArrowheads="1"/>
          </p:cNvSpPr>
          <p:nvPr userDrawn="1"/>
        </p:nvSpPr>
        <p:spPr bwMode="auto">
          <a:xfrm>
            <a:off x="304800" y="6394173"/>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
        <p:nvSpPr>
          <p:cNvPr id="3" name="Content Placeholder 2">
            <a:extLst>
              <a:ext uri="{FF2B5EF4-FFF2-40B4-BE49-F238E27FC236}">
                <a16:creationId xmlns:a16="http://schemas.microsoft.com/office/drawing/2014/main" id="{337C439A-5A94-BE44-EBFC-BED94E9DDCE2}"/>
              </a:ext>
            </a:extLst>
          </p:cNvPr>
          <p:cNvSpPr>
            <a:spLocks noGrp="1"/>
          </p:cNvSpPr>
          <p:nvPr>
            <p:ph sz="half" idx="10"/>
          </p:nvPr>
        </p:nvSpPr>
        <p:spPr>
          <a:xfrm>
            <a:off x="457200" y="1434545"/>
            <a:ext cx="8229600" cy="851456"/>
          </a:xfrm>
        </p:spPr>
        <p:txBody>
          <a:bodyPr>
            <a:normAutofit/>
          </a:bodyPr>
          <a:lstStyle>
            <a:lvl1pPr marL="0" indent="0">
              <a:buNone/>
              <a:defRPr sz="1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21" name="Content Placeholder 2">
            <a:extLst>
              <a:ext uri="{FF2B5EF4-FFF2-40B4-BE49-F238E27FC236}">
                <a16:creationId xmlns:a16="http://schemas.microsoft.com/office/drawing/2014/main" id="{D6C68903-A63B-AB66-0BCB-843B23531A8F}"/>
              </a:ext>
            </a:extLst>
          </p:cNvPr>
          <p:cNvSpPr>
            <a:spLocks noGrp="1"/>
          </p:cNvSpPr>
          <p:nvPr>
            <p:ph sz="half" idx="1"/>
          </p:nvPr>
        </p:nvSpPr>
        <p:spPr>
          <a:xfrm>
            <a:off x="457200" y="2286001"/>
            <a:ext cx="3657600" cy="3675628"/>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750A0E31-FCF9-87F0-A647-B2D6063153D4}"/>
              </a:ext>
            </a:extLst>
          </p:cNvPr>
          <p:cNvSpPr>
            <a:spLocks noGrp="1"/>
          </p:cNvSpPr>
          <p:nvPr>
            <p:ph sz="half" idx="11"/>
          </p:nvPr>
        </p:nvSpPr>
        <p:spPr>
          <a:xfrm>
            <a:off x="4667252" y="2286001"/>
            <a:ext cx="3943347" cy="3675628"/>
          </a:xfrm>
        </p:spPr>
        <p:txBody>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19433BA0-55CC-F108-F314-8D60F7415A6E}"/>
              </a:ext>
            </a:extLst>
          </p:cNvPr>
          <p:cNvCxnSpPr/>
          <p:nvPr userDrawn="1"/>
        </p:nvCxnSpPr>
        <p:spPr>
          <a:xfrm flipH="1">
            <a:off x="4419600" y="2667000"/>
            <a:ext cx="0" cy="299869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4011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7772400" cy="1362075"/>
          </a:xfrm>
        </p:spPr>
        <p:txBody>
          <a:bodyPr anchor="t"/>
          <a:lstStyle>
            <a:lvl1pPr algn="l">
              <a:defRPr sz="4000" b="1" cap="all">
                <a:solidFill>
                  <a:srgbClr val="00447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1938338"/>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11F8EBF7-0F1C-28F6-D06C-7685339D0B6F}"/>
              </a:ext>
            </a:extLst>
          </p:cNvPr>
          <p:cNvGrpSpPr/>
          <p:nvPr/>
        </p:nvGrpSpPr>
        <p:grpSpPr>
          <a:xfrm>
            <a:off x="609600" y="5486400"/>
            <a:ext cx="1745121" cy="1143000"/>
            <a:chOff x="595020" y="5029200"/>
            <a:chExt cx="1745121" cy="1143000"/>
          </a:xfrm>
        </p:grpSpPr>
        <p:sp>
          <p:nvSpPr>
            <p:cNvPr id="5" name="Rectangle: Diagonal Corners Rounded 4">
              <a:extLst>
                <a:ext uri="{FF2B5EF4-FFF2-40B4-BE49-F238E27FC236}">
                  <a16:creationId xmlns:a16="http://schemas.microsoft.com/office/drawing/2014/main" id="{E9A88F63-3CD5-D95F-7819-B2BC880102C1}"/>
                </a:ext>
              </a:extLst>
            </p:cNvPr>
            <p:cNvSpPr/>
            <p:nvPr/>
          </p:nvSpPr>
          <p:spPr>
            <a:xfrm>
              <a:off x="595020" y="5029200"/>
              <a:ext cx="527927" cy="533400"/>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ectangle: Diagonal Corners Rounded 5">
              <a:extLst>
                <a:ext uri="{FF2B5EF4-FFF2-40B4-BE49-F238E27FC236}">
                  <a16:creationId xmlns:a16="http://schemas.microsoft.com/office/drawing/2014/main" id="{7B8BF803-0D75-BA3D-2E7A-6F3D10C5145C}"/>
                </a:ext>
              </a:extLst>
            </p:cNvPr>
            <p:cNvSpPr/>
            <p:nvPr/>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Diagonal Corners Rounded 6">
              <a:extLst>
                <a:ext uri="{FF2B5EF4-FFF2-40B4-BE49-F238E27FC236}">
                  <a16:creationId xmlns:a16="http://schemas.microsoft.com/office/drawing/2014/main" id="{585C9225-E1E9-DEFD-2DAF-CA46AF82DCD1}"/>
                </a:ext>
              </a:extLst>
            </p:cNvPr>
            <p:cNvSpPr/>
            <p:nvPr/>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Diagonal Corners Rounded 7">
              <a:extLst>
                <a:ext uri="{FF2B5EF4-FFF2-40B4-BE49-F238E27FC236}">
                  <a16:creationId xmlns:a16="http://schemas.microsoft.com/office/drawing/2014/main" id="{952C4750-FE04-8087-8C72-CD1D56E82AB5}"/>
                </a:ext>
              </a:extLst>
            </p:cNvPr>
            <p:cNvSpPr/>
            <p:nvPr/>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C9FF50AA-FB06-18AC-120E-B7BAD77FE774}"/>
              </a:ext>
            </a:extLst>
          </p:cNvPr>
          <p:cNvGrpSpPr/>
          <p:nvPr/>
        </p:nvGrpSpPr>
        <p:grpSpPr>
          <a:xfrm>
            <a:off x="6798386" y="5486400"/>
            <a:ext cx="1745121" cy="1142246"/>
            <a:chOff x="6783806" y="5029200"/>
            <a:chExt cx="1745121" cy="1142246"/>
          </a:xfrm>
        </p:grpSpPr>
        <p:sp>
          <p:nvSpPr>
            <p:cNvPr id="10" name="Rectangle: Diagonal Corners Rounded 9">
              <a:extLst>
                <a:ext uri="{FF2B5EF4-FFF2-40B4-BE49-F238E27FC236}">
                  <a16:creationId xmlns:a16="http://schemas.microsoft.com/office/drawing/2014/main" id="{9D792640-DD0A-CED7-A589-3941C1C8E0AC}"/>
                </a:ext>
              </a:extLst>
            </p:cNvPr>
            <p:cNvSpPr/>
            <p:nvPr/>
          </p:nvSpPr>
          <p:spPr>
            <a:xfrm flipH="1">
              <a:off x="8000999" y="5029200"/>
              <a:ext cx="527927" cy="533400"/>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Rectangle: Diagonal Corners Rounded 23">
              <a:extLst>
                <a:ext uri="{FF2B5EF4-FFF2-40B4-BE49-F238E27FC236}">
                  <a16:creationId xmlns:a16="http://schemas.microsoft.com/office/drawing/2014/main" id="{FBA3FBE0-1658-2D62-802A-E10156A79495}"/>
                </a:ext>
              </a:extLst>
            </p:cNvPr>
            <p:cNvSpPr/>
            <p:nvPr/>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Diagonal Corners Rounded 24">
              <a:extLst>
                <a:ext uri="{FF2B5EF4-FFF2-40B4-BE49-F238E27FC236}">
                  <a16:creationId xmlns:a16="http://schemas.microsoft.com/office/drawing/2014/main" id="{9745A848-7348-2CC7-5683-7D8A3CCA7FA1}"/>
                </a:ext>
              </a:extLst>
            </p:cNvPr>
            <p:cNvSpPr/>
            <p:nvPr/>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Diagonal Corners Rounded 25">
              <a:extLst>
                <a:ext uri="{FF2B5EF4-FFF2-40B4-BE49-F238E27FC236}">
                  <a16:creationId xmlns:a16="http://schemas.microsoft.com/office/drawing/2014/main" id="{B3BCE48C-8176-968F-ABCE-F52377897C38}"/>
                </a:ext>
              </a:extLst>
            </p:cNvPr>
            <p:cNvSpPr/>
            <p:nvPr/>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2" name="Group 11">
            <a:extLst>
              <a:ext uri="{FF2B5EF4-FFF2-40B4-BE49-F238E27FC236}">
                <a16:creationId xmlns:a16="http://schemas.microsoft.com/office/drawing/2014/main" id="{A01ADA8B-1BD6-91DD-182D-164766320C3E}"/>
              </a:ext>
            </a:extLst>
          </p:cNvPr>
          <p:cNvGrpSpPr/>
          <p:nvPr userDrawn="1"/>
        </p:nvGrpSpPr>
        <p:grpSpPr>
          <a:xfrm>
            <a:off x="609600" y="5486400"/>
            <a:ext cx="1745121" cy="1143000"/>
            <a:chOff x="595020" y="5029200"/>
            <a:chExt cx="1745121" cy="1143000"/>
          </a:xfrm>
        </p:grpSpPr>
        <p:sp>
          <p:nvSpPr>
            <p:cNvPr id="13" name="Rectangle: Diagonal Corners Rounded 12">
              <a:extLst>
                <a:ext uri="{FF2B5EF4-FFF2-40B4-BE49-F238E27FC236}">
                  <a16:creationId xmlns:a16="http://schemas.microsoft.com/office/drawing/2014/main" id="{74D126CA-A357-6A18-6535-A97F18299067}"/>
                </a:ext>
              </a:extLst>
            </p:cNvPr>
            <p:cNvSpPr/>
            <p:nvPr userDrawn="1"/>
          </p:nvSpPr>
          <p:spPr>
            <a:xfrm>
              <a:off x="595020" y="5029200"/>
              <a:ext cx="527927" cy="533400"/>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Diagonal Corners Rounded 13">
              <a:extLst>
                <a:ext uri="{FF2B5EF4-FFF2-40B4-BE49-F238E27FC236}">
                  <a16:creationId xmlns:a16="http://schemas.microsoft.com/office/drawing/2014/main" id="{E2C7C789-B18C-608F-F3FA-B28653887A99}"/>
                </a:ext>
              </a:extLst>
            </p:cNvPr>
            <p:cNvSpPr/>
            <p:nvPr userDrawn="1"/>
          </p:nvSpPr>
          <p:spPr>
            <a:xfrm flipH="1">
              <a:off x="595020" y="5638800"/>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Rectangle: Diagonal Corners Rounded 14">
              <a:extLst>
                <a:ext uri="{FF2B5EF4-FFF2-40B4-BE49-F238E27FC236}">
                  <a16:creationId xmlns:a16="http://schemas.microsoft.com/office/drawing/2014/main" id="{2F37BD76-3736-5A7F-E4D1-DDCDF41B3361}"/>
                </a:ext>
              </a:extLst>
            </p:cNvPr>
            <p:cNvSpPr/>
            <p:nvPr userDrawn="1"/>
          </p:nvSpPr>
          <p:spPr>
            <a:xfrm flipH="1">
              <a:off x="1812214" y="5638800"/>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Rectangle: Diagonal Corners Rounded 15">
              <a:extLst>
                <a:ext uri="{FF2B5EF4-FFF2-40B4-BE49-F238E27FC236}">
                  <a16:creationId xmlns:a16="http://schemas.microsoft.com/office/drawing/2014/main" id="{F65A1344-0CF1-22FF-D3C1-BF9ECD53F4A1}"/>
                </a:ext>
              </a:extLst>
            </p:cNvPr>
            <p:cNvSpPr/>
            <p:nvPr userDrawn="1"/>
          </p:nvSpPr>
          <p:spPr>
            <a:xfrm>
              <a:off x="1203617" y="5638800"/>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17" name="Group 16">
            <a:extLst>
              <a:ext uri="{FF2B5EF4-FFF2-40B4-BE49-F238E27FC236}">
                <a16:creationId xmlns:a16="http://schemas.microsoft.com/office/drawing/2014/main" id="{2090872D-8DA8-233D-5ADA-81A823EC2429}"/>
              </a:ext>
            </a:extLst>
          </p:cNvPr>
          <p:cNvGrpSpPr/>
          <p:nvPr userDrawn="1"/>
        </p:nvGrpSpPr>
        <p:grpSpPr>
          <a:xfrm>
            <a:off x="6798386" y="5486400"/>
            <a:ext cx="1745121" cy="1142246"/>
            <a:chOff x="6783806" y="5029200"/>
            <a:chExt cx="1745121" cy="1142246"/>
          </a:xfrm>
        </p:grpSpPr>
        <p:sp>
          <p:nvSpPr>
            <p:cNvPr id="18" name="Rectangle: Diagonal Corners Rounded 17">
              <a:extLst>
                <a:ext uri="{FF2B5EF4-FFF2-40B4-BE49-F238E27FC236}">
                  <a16:creationId xmlns:a16="http://schemas.microsoft.com/office/drawing/2014/main" id="{02790ADB-C85C-6F88-42B5-B8522777F93C}"/>
                </a:ext>
              </a:extLst>
            </p:cNvPr>
            <p:cNvSpPr/>
            <p:nvPr userDrawn="1"/>
          </p:nvSpPr>
          <p:spPr>
            <a:xfrm flipH="1">
              <a:off x="8000999" y="5029200"/>
              <a:ext cx="527927" cy="533400"/>
            </a:xfrm>
            <a:prstGeom prst="round2DiagRect">
              <a:avLst>
                <a:gd name="adj1" fmla="val 2381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Diagonal Corners Rounded 18">
              <a:extLst>
                <a:ext uri="{FF2B5EF4-FFF2-40B4-BE49-F238E27FC236}">
                  <a16:creationId xmlns:a16="http://schemas.microsoft.com/office/drawing/2014/main" id="{EE955CF4-1C5D-8C21-DB8E-DAA8E30B34C3}"/>
                </a:ext>
              </a:extLst>
            </p:cNvPr>
            <p:cNvSpPr/>
            <p:nvPr userDrawn="1"/>
          </p:nvSpPr>
          <p:spPr>
            <a:xfrm>
              <a:off x="6783806" y="5638046"/>
              <a:ext cx="527927" cy="533400"/>
            </a:xfrm>
            <a:prstGeom prst="round2DiagRect">
              <a:avLst>
                <a:gd name="adj1" fmla="val 23814"/>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Diagonal Corners Rounded 19">
              <a:extLst>
                <a:ext uri="{FF2B5EF4-FFF2-40B4-BE49-F238E27FC236}">
                  <a16:creationId xmlns:a16="http://schemas.microsoft.com/office/drawing/2014/main" id="{E5D302DA-F47A-3C39-D69E-43413B991EB3}"/>
                </a:ext>
              </a:extLst>
            </p:cNvPr>
            <p:cNvSpPr/>
            <p:nvPr userDrawn="1"/>
          </p:nvSpPr>
          <p:spPr>
            <a:xfrm>
              <a:off x="8001000" y="5638046"/>
              <a:ext cx="527927" cy="533400"/>
            </a:xfrm>
            <a:prstGeom prst="round2DiagRect">
              <a:avLst>
                <a:gd name="adj1" fmla="val 2381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Rectangle: Diagonal Corners Rounded 20">
              <a:extLst>
                <a:ext uri="{FF2B5EF4-FFF2-40B4-BE49-F238E27FC236}">
                  <a16:creationId xmlns:a16="http://schemas.microsoft.com/office/drawing/2014/main" id="{3A504C71-21D7-4F77-A3F5-19903AD9911A}"/>
                </a:ext>
              </a:extLst>
            </p:cNvPr>
            <p:cNvSpPr/>
            <p:nvPr userDrawn="1"/>
          </p:nvSpPr>
          <p:spPr>
            <a:xfrm flipH="1">
              <a:off x="7392403" y="5638046"/>
              <a:ext cx="527927" cy="533400"/>
            </a:xfrm>
            <a:prstGeom prst="round2DiagRect">
              <a:avLst>
                <a:gd name="adj1" fmla="val 23814"/>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22" name="Rectangle 4">
            <a:extLst>
              <a:ext uri="{FF2B5EF4-FFF2-40B4-BE49-F238E27FC236}">
                <a16:creationId xmlns:a16="http://schemas.microsoft.com/office/drawing/2014/main" id="{94816DF6-76A6-63BA-6790-3BAF8AA6B3DF}"/>
              </a:ext>
            </a:extLst>
          </p:cNvPr>
          <p:cNvSpPr txBox="1">
            <a:spLocks noChangeArrowheads="1"/>
          </p:cNvSpPr>
          <p:nvPr userDrawn="1"/>
        </p:nvSpPr>
        <p:spPr bwMode="auto">
          <a:xfrm>
            <a:off x="304800" y="6361946"/>
            <a:ext cx="8534399" cy="407859"/>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lang="en-US">
                <a:solidFill>
                  <a:schemeClr val="tx1"/>
                </a:solidFill>
                <a:latin typeface="Calibri" pitchFamily="34" charset="0"/>
              </a:rPr>
              <a:t>2024</a:t>
            </a:r>
            <a:r>
              <a:rPr kumimoji="0" lang="en-US" sz="1400" b="0" i="0" u="none" strike="noStrike" kern="1200" cap="none" spc="0" normalizeH="0" baseline="0" noProof="0">
                <a:ln>
                  <a:noFill/>
                </a:ln>
                <a:solidFill>
                  <a:srgbClr val="86388E"/>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USI</a:t>
            </a: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Insurance Services.  All rights reserved.</a:t>
            </a:r>
          </a:p>
        </p:txBody>
      </p:sp>
    </p:spTree>
    <p:extLst>
      <p:ext uri="{BB962C8B-B14F-4D97-AF65-F5344CB8AC3E}">
        <p14:creationId xmlns:p14="http://schemas.microsoft.com/office/powerpoint/2010/main" val="3832175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53734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3" r:id="rId3"/>
    <p:sldLayoutId id="2147483661" r:id="rId4"/>
    <p:sldLayoutId id="2147483657" r:id="rId5"/>
    <p:sldLayoutId id="2147483658" r:id="rId6"/>
    <p:sldLayoutId id="2147483662" r:id="rId7"/>
    <p:sldLayoutId id="2147483660" r:id="rId8"/>
  </p:sldLayoutIdLst>
  <p:transition/>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pub/irs-pdf/p502.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padmin.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xpress-script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FA795E-354C-8554-D587-E9B24A9C6418}"/>
              </a:ext>
            </a:extLst>
          </p:cNvPr>
          <p:cNvSpPr>
            <a:spLocks noGrp="1"/>
          </p:cNvSpPr>
          <p:nvPr>
            <p:ph type="ctrTitle"/>
          </p:nvPr>
        </p:nvSpPr>
        <p:spPr/>
        <p:txBody>
          <a:bodyPr>
            <a:normAutofit/>
          </a:bodyPr>
          <a:lstStyle/>
          <a:p>
            <a:pPr algn="ctr"/>
            <a:r>
              <a:rPr lang="en-US" dirty="0">
                <a:solidFill>
                  <a:srgbClr val="000000"/>
                </a:solidFill>
              </a:rPr>
              <a:t>2025 Employee Benefits</a:t>
            </a:r>
          </a:p>
        </p:txBody>
      </p:sp>
      <p:sp>
        <p:nvSpPr>
          <p:cNvPr id="6" name="Text Placeholder 5">
            <a:extLst>
              <a:ext uri="{FF2B5EF4-FFF2-40B4-BE49-F238E27FC236}">
                <a16:creationId xmlns:a16="http://schemas.microsoft.com/office/drawing/2014/main" id="{B86D9C3F-4274-435C-A4AC-4B8DB6BDD02C}"/>
              </a:ext>
            </a:extLst>
          </p:cNvPr>
          <p:cNvSpPr>
            <a:spLocks noGrp="1"/>
          </p:cNvSpPr>
          <p:nvPr>
            <p:ph type="body" idx="10"/>
          </p:nvPr>
        </p:nvSpPr>
        <p:spPr>
          <a:xfrm>
            <a:off x="2687968" y="5041226"/>
            <a:ext cx="6303632" cy="749974"/>
          </a:xfrm>
        </p:spPr>
        <p:txBody>
          <a:bodyPr>
            <a:normAutofit fontScale="62500" lnSpcReduction="20000"/>
          </a:bodyPr>
          <a:lstStyle/>
          <a:p>
            <a:pPr marL="0" indent="0" algn="ctr">
              <a:buNone/>
            </a:pPr>
            <a:r>
              <a:rPr lang="en-US" dirty="0">
                <a:solidFill>
                  <a:srgbClr val="7030A0"/>
                </a:solidFill>
              </a:rPr>
              <a:t>Qualified High Deductible Health Plan (QHDHP) with Health Savings Account (HSA) </a:t>
            </a:r>
          </a:p>
        </p:txBody>
      </p:sp>
    </p:spTree>
    <p:extLst>
      <p:ext uri="{BB962C8B-B14F-4D97-AF65-F5344CB8AC3E}">
        <p14:creationId xmlns:p14="http://schemas.microsoft.com/office/powerpoint/2010/main" val="20572015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32F57-BAC6-5FFC-D638-4E7D36B22FED}"/>
              </a:ext>
            </a:extLst>
          </p:cNvPr>
          <p:cNvSpPr>
            <a:spLocks noGrp="1"/>
          </p:cNvSpPr>
          <p:nvPr>
            <p:ph type="title"/>
          </p:nvPr>
        </p:nvSpPr>
        <p:spPr>
          <a:xfrm>
            <a:off x="762000" y="2209800"/>
            <a:ext cx="7772400" cy="1362075"/>
          </a:xfrm>
        </p:spPr>
        <p:txBody>
          <a:bodyPr/>
          <a:lstStyle/>
          <a:p>
            <a:pPr algn="ctr"/>
            <a:r>
              <a:rPr lang="en-US" dirty="0"/>
              <a:t>Health savings account (HSA) </a:t>
            </a:r>
          </a:p>
        </p:txBody>
      </p:sp>
    </p:spTree>
    <p:extLst>
      <p:ext uri="{BB962C8B-B14F-4D97-AF65-F5344CB8AC3E}">
        <p14:creationId xmlns:p14="http://schemas.microsoft.com/office/powerpoint/2010/main" val="37465867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7FD2F-9E3A-4DBA-BBA9-212D80979522}"/>
              </a:ext>
            </a:extLst>
          </p:cNvPr>
          <p:cNvSpPr>
            <a:spLocks noGrp="1"/>
          </p:cNvSpPr>
          <p:nvPr>
            <p:ph idx="1"/>
          </p:nvPr>
        </p:nvSpPr>
        <p:spPr>
          <a:xfrm>
            <a:off x="609600" y="1447800"/>
            <a:ext cx="7924800" cy="4448754"/>
          </a:xfrm>
        </p:spPr>
        <p:txBody>
          <a:bodyPr>
            <a:normAutofit fontScale="92500" lnSpcReduction="20000"/>
          </a:bodyPr>
          <a:lstStyle/>
          <a:p>
            <a:pPr marL="0" indent="0">
              <a:buNone/>
            </a:pPr>
            <a:r>
              <a:rPr lang="en-US" dirty="0">
                <a:solidFill>
                  <a:srgbClr val="000000"/>
                </a:solidFill>
              </a:rPr>
              <a:t>If you enroll in the Qualified High Deductible Health Plan (QHDHP) for 2025, you may be eligible to make/receive HSA contributions.</a:t>
            </a:r>
          </a:p>
          <a:p>
            <a:pPr marL="0" indent="0">
              <a:buNone/>
            </a:pPr>
            <a:endParaRPr lang="en-US" dirty="0">
              <a:solidFill>
                <a:srgbClr val="000000"/>
              </a:solidFill>
            </a:endParaRPr>
          </a:p>
          <a:p>
            <a:pPr marL="0" indent="0">
              <a:buNone/>
            </a:pPr>
            <a:r>
              <a:rPr lang="en-US" dirty="0">
                <a:solidFill>
                  <a:srgbClr val="000000"/>
                </a:solidFill>
              </a:rPr>
              <a:t>What is a Health Savings Account (HSA)?</a:t>
            </a:r>
          </a:p>
          <a:p>
            <a:pPr marL="0" indent="0">
              <a:buNone/>
            </a:pPr>
            <a:r>
              <a:rPr lang="en-US" dirty="0">
                <a:solidFill>
                  <a:srgbClr val="000000"/>
                </a:solidFill>
              </a:rPr>
              <a:t>A health savings account (HSA) is an account that you can use to pay qualified medical expenses.</a:t>
            </a:r>
          </a:p>
          <a:p>
            <a:pPr marL="685800" lvl="1">
              <a:buFont typeface="Wingdings" panose="05000000000000000000" pitchFamily="2" charset="2"/>
              <a:buChar char="Ø"/>
            </a:pPr>
            <a:r>
              <a:rPr lang="en-US" dirty="0">
                <a:solidFill>
                  <a:srgbClr val="000000"/>
                </a:solidFill>
              </a:rPr>
              <a:t>This account helps offset your medical costs by giving you tax advantages, allowing your income to stretch farther by using the dollars that would have otherwise been paid in taxes.</a:t>
            </a:r>
          </a:p>
          <a:p>
            <a:endParaRPr lang="en-US" dirty="0">
              <a:solidFill>
                <a:srgbClr val="000000"/>
              </a:solidFill>
            </a:endParaRPr>
          </a:p>
          <a:p>
            <a:pPr marL="0" indent="0">
              <a:buNone/>
            </a:pPr>
            <a:r>
              <a:rPr lang="en-US" dirty="0">
                <a:solidFill>
                  <a:srgbClr val="000000"/>
                </a:solidFill>
              </a:rPr>
              <a:t>BUT there are still a few rules:</a:t>
            </a:r>
          </a:p>
          <a:p>
            <a:pPr marL="685800" lvl="1">
              <a:buFont typeface="Wingdings" panose="05000000000000000000" pitchFamily="2" charset="2"/>
              <a:buChar char="Ø"/>
            </a:pPr>
            <a:r>
              <a:rPr lang="en-US" dirty="0">
                <a:solidFill>
                  <a:srgbClr val="000000"/>
                </a:solidFill>
              </a:rPr>
              <a:t>You have to be </a:t>
            </a:r>
            <a:r>
              <a:rPr lang="en-US" b="1" u="sng" dirty="0">
                <a:solidFill>
                  <a:srgbClr val="7030A0"/>
                </a:solidFill>
              </a:rPr>
              <a:t>eligible</a:t>
            </a:r>
            <a:r>
              <a:rPr lang="en-US" dirty="0"/>
              <a:t> </a:t>
            </a:r>
            <a:r>
              <a:rPr lang="en-US" dirty="0">
                <a:solidFill>
                  <a:srgbClr val="000000"/>
                </a:solidFill>
              </a:rPr>
              <a:t>to have a HSA</a:t>
            </a:r>
          </a:p>
          <a:p>
            <a:pPr marL="685800" lvl="1">
              <a:buFont typeface="Wingdings" panose="05000000000000000000" pitchFamily="2" charset="2"/>
              <a:buChar char="Ø"/>
            </a:pPr>
            <a:r>
              <a:rPr lang="en-US" dirty="0">
                <a:solidFill>
                  <a:srgbClr val="000000"/>
                </a:solidFill>
              </a:rPr>
              <a:t>You have to spend the dollars on </a:t>
            </a:r>
            <a:r>
              <a:rPr lang="en-US" b="1" u="sng" dirty="0">
                <a:solidFill>
                  <a:srgbClr val="7030A0"/>
                </a:solidFill>
              </a:rPr>
              <a:t>qualified medical expenses</a:t>
            </a:r>
            <a:r>
              <a:rPr lang="en-US" b="1" dirty="0">
                <a:solidFill>
                  <a:srgbClr val="7030A0"/>
                </a:solidFill>
              </a:rPr>
              <a:t> </a:t>
            </a:r>
            <a:r>
              <a:rPr lang="en-US" dirty="0">
                <a:solidFill>
                  <a:srgbClr val="000000"/>
                </a:solidFill>
              </a:rPr>
              <a:t>and keep itemized receipts.</a:t>
            </a:r>
          </a:p>
          <a:p>
            <a:endParaRPr lang="en-US" sz="2000" dirty="0"/>
          </a:p>
        </p:txBody>
      </p:sp>
      <p:sp>
        <p:nvSpPr>
          <p:cNvPr id="2" name="Title 1"/>
          <p:cNvSpPr>
            <a:spLocks noGrp="1"/>
          </p:cNvSpPr>
          <p:nvPr>
            <p:ph type="title"/>
          </p:nvPr>
        </p:nvSpPr>
        <p:spPr/>
        <p:txBody>
          <a:bodyPr>
            <a:normAutofit/>
          </a:bodyPr>
          <a:lstStyle/>
          <a:p>
            <a:r>
              <a:rPr lang="en-US"/>
              <a:t>Health Savings Account (HSA) </a:t>
            </a:r>
            <a:endParaRPr lang="en-US" sz="1100"/>
          </a:p>
        </p:txBody>
      </p:sp>
    </p:spTree>
    <p:extLst>
      <p:ext uri="{BB962C8B-B14F-4D97-AF65-F5344CB8AC3E}">
        <p14:creationId xmlns:p14="http://schemas.microsoft.com/office/powerpoint/2010/main" val="3085656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1F553B-FADB-E29F-26AD-C0CFFD0AE355}"/>
              </a:ext>
            </a:extLst>
          </p:cNvPr>
          <p:cNvSpPr>
            <a:spLocks noGrp="1"/>
          </p:cNvSpPr>
          <p:nvPr>
            <p:ph idx="1"/>
          </p:nvPr>
        </p:nvSpPr>
        <p:spPr>
          <a:xfrm>
            <a:off x="609600" y="1447800"/>
            <a:ext cx="8153400" cy="4724400"/>
          </a:xfrm>
        </p:spPr>
        <p:txBody>
          <a:bodyPr>
            <a:normAutofit lnSpcReduction="10000"/>
          </a:bodyPr>
          <a:lstStyle/>
          <a:p>
            <a:r>
              <a:rPr lang="en-US" sz="2000" dirty="0">
                <a:solidFill>
                  <a:srgbClr val="000000"/>
                </a:solidFill>
              </a:rPr>
              <a:t>A Health Savings Account (HSA) provides a </a:t>
            </a:r>
            <a:r>
              <a:rPr lang="en-US" sz="2000" b="1" u="sng" dirty="0">
                <a:solidFill>
                  <a:srgbClr val="7030A0"/>
                </a:solidFill>
              </a:rPr>
              <a:t>triple tax advantage</a:t>
            </a:r>
            <a:r>
              <a:rPr lang="en-US" sz="2000" dirty="0">
                <a:solidFill>
                  <a:srgbClr val="000000"/>
                </a:solidFill>
              </a:rPr>
              <a:t>.</a:t>
            </a:r>
          </a:p>
          <a:p>
            <a:pPr lvl="1"/>
            <a:r>
              <a:rPr lang="en-US" sz="1800" dirty="0">
                <a:solidFill>
                  <a:srgbClr val="000000"/>
                </a:solidFill>
              </a:rPr>
              <a:t>Contributions to the HSA are made pre-tax</a:t>
            </a:r>
          </a:p>
          <a:p>
            <a:pPr lvl="1"/>
            <a:r>
              <a:rPr lang="en-US" sz="1800" dirty="0">
                <a:solidFill>
                  <a:srgbClr val="000000"/>
                </a:solidFill>
              </a:rPr>
              <a:t>The account earns interest tax-free</a:t>
            </a:r>
          </a:p>
          <a:p>
            <a:pPr lvl="1"/>
            <a:r>
              <a:rPr lang="en-US" sz="1800" dirty="0">
                <a:solidFill>
                  <a:srgbClr val="000000"/>
                </a:solidFill>
              </a:rPr>
              <a:t>Distributions are tax free (as long as they are utilized for qualified healthcare expenses) </a:t>
            </a:r>
          </a:p>
          <a:p>
            <a:r>
              <a:rPr lang="en-US" sz="2000" dirty="0">
                <a:solidFill>
                  <a:srgbClr val="000000"/>
                </a:solidFill>
              </a:rPr>
              <a:t>The account is owned by the employee</a:t>
            </a:r>
          </a:p>
          <a:p>
            <a:pPr lvl="1"/>
            <a:r>
              <a:rPr lang="en-US" sz="1800" dirty="0">
                <a:solidFill>
                  <a:srgbClr val="000000"/>
                </a:solidFill>
              </a:rPr>
              <a:t>There is no “use or lose” rule like a FSA; unused funds remain in the account until they are utilized. </a:t>
            </a:r>
          </a:p>
          <a:p>
            <a:r>
              <a:rPr lang="en-US" sz="2000" dirty="0">
                <a:solidFill>
                  <a:srgbClr val="000000"/>
                </a:solidFill>
              </a:rPr>
              <a:t>When the account reaches a certain dollar threshold, investment opportunities are available. </a:t>
            </a:r>
          </a:p>
          <a:p>
            <a:r>
              <a:rPr lang="en-US" sz="2000" dirty="0">
                <a:solidFill>
                  <a:srgbClr val="000000"/>
                </a:solidFill>
              </a:rPr>
              <a:t>Muhlenberg has selected P&amp;A Group as our HSA administrator </a:t>
            </a:r>
            <a:r>
              <a:rPr lang="en-US" sz="1800" i="1" dirty="0">
                <a:solidFill>
                  <a:srgbClr val="000000"/>
                </a:solidFill>
              </a:rPr>
              <a:t>(more information about P&amp;A Group will be provided later in this presentation). </a:t>
            </a:r>
          </a:p>
          <a:p>
            <a:endParaRPr lang="en-US" dirty="0"/>
          </a:p>
        </p:txBody>
      </p:sp>
      <p:sp>
        <p:nvSpPr>
          <p:cNvPr id="3" name="Title 2">
            <a:extLst>
              <a:ext uri="{FF2B5EF4-FFF2-40B4-BE49-F238E27FC236}">
                <a16:creationId xmlns:a16="http://schemas.microsoft.com/office/drawing/2014/main" id="{CF3AC8F3-3306-C029-9B95-30B8D6A686D1}"/>
              </a:ext>
            </a:extLst>
          </p:cNvPr>
          <p:cNvSpPr>
            <a:spLocks noGrp="1"/>
          </p:cNvSpPr>
          <p:nvPr>
            <p:ph type="title"/>
          </p:nvPr>
        </p:nvSpPr>
        <p:spPr/>
        <p:txBody>
          <a:bodyPr/>
          <a:lstStyle/>
          <a:p>
            <a:r>
              <a:rPr lang="en-US" dirty="0"/>
              <a:t>Health Savings Account (HSA)</a:t>
            </a:r>
          </a:p>
        </p:txBody>
      </p:sp>
    </p:spTree>
    <p:extLst>
      <p:ext uri="{BB962C8B-B14F-4D97-AF65-F5344CB8AC3E}">
        <p14:creationId xmlns:p14="http://schemas.microsoft.com/office/powerpoint/2010/main" val="329569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a:t>Are You Eligible for an HSA? </a:t>
            </a:r>
            <a:endParaRPr lang="en-US" sz="1100"/>
          </a:p>
        </p:txBody>
      </p:sp>
      <p:sp>
        <p:nvSpPr>
          <p:cNvPr id="3" name="TextBox 2"/>
          <p:cNvSpPr txBox="1"/>
          <p:nvPr/>
        </p:nvSpPr>
        <p:spPr>
          <a:xfrm>
            <a:off x="585719" y="1356001"/>
            <a:ext cx="5357881"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Are you covered on a Qualified High Deductible Health Plan? </a:t>
            </a:r>
            <a:r>
              <a:rPr lang="en-US" sz="1100" b="1">
                <a:latin typeface="Arial" panose="020B0604020202020204" pitchFamily="34" charset="0"/>
                <a:cs typeface="Arial" panose="020B0604020202020204" pitchFamily="34" charset="0"/>
              </a:rPr>
              <a:t>(QHDHP)</a:t>
            </a:r>
          </a:p>
        </p:txBody>
      </p:sp>
      <p:sp>
        <p:nvSpPr>
          <p:cNvPr id="27" name="TextBox 26"/>
          <p:cNvSpPr txBox="1"/>
          <p:nvPr/>
        </p:nvSpPr>
        <p:spPr>
          <a:xfrm>
            <a:off x="585719" y="2133600"/>
            <a:ext cx="5357881" cy="461665"/>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Have you been enrolled on Medicare, Tricare, VA or HIS non-Preventive Medical/Rx plan within the last 3 months?</a:t>
            </a:r>
          </a:p>
        </p:txBody>
      </p:sp>
      <p:sp>
        <p:nvSpPr>
          <p:cNvPr id="28" name="TextBox 27"/>
          <p:cNvSpPr txBox="1"/>
          <p:nvPr/>
        </p:nvSpPr>
        <p:spPr>
          <a:xfrm>
            <a:off x="585719" y="3124200"/>
            <a:ext cx="5357881"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Are you claimed as a dependent on another person’s tax return?</a:t>
            </a:r>
          </a:p>
        </p:txBody>
      </p:sp>
      <p:sp>
        <p:nvSpPr>
          <p:cNvPr id="29" name="TextBox 28"/>
          <p:cNvSpPr txBox="1"/>
          <p:nvPr/>
        </p:nvSpPr>
        <p:spPr>
          <a:xfrm>
            <a:off x="585719" y="4038600"/>
            <a:ext cx="5357881"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Do you (OR YOUR SPOUSE) have a Flexible Spending Account (FSA)?</a:t>
            </a:r>
          </a:p>
        </p:txBody>
      </p:sp>
      <p:sp>
        <p:nvSpPr>
          <p:cNvPr id="30" name="TextBox 29"/>
          <p:cNvSpPr txBox="1"/>
          <p:nvPr/>
        </p:nvSpPr>
        <p:spPr>
          <a:xfrm>
            <a:off x="585720" y="4953000"/>
            <a:ext cx="5357880"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Is it a Limited Purpose FSA?</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943" y="1625408"/>
            <a:ext cx="762152" cy="328514"/>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529" y="1625408"/>
            <a:ext cx="762152" cy="336640"/>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29" y="2602908"/>
            <a:ext cx="762152" cy="328514"/>
          </a:xfrm>
          <a:prstGeom prst="rect">
            <a:avLst/>
          </a:prstGeom>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80" y="3433063"/>
            <a:ext cx="762152" cy="328514"/>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80" y="4344333"/>
            <a:ext cx="762152" cy="328514"/>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43" y="4343400"/>
            <a:ext cx="762152" cy="336640"/>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943" y="5257800"/>
            <a:ext cx="762152" cy="328514"/>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015" y="5257800"/>
            <a:ext cx="762152" cy="33664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43" y="3429000"/>
            <a:ext cx="762152" cy="336640"/>
          </a:xfrm>
          <a:prstGeom prst="rect">
            <a:avLst/>
          </a:prstGeom>
        </p:spPr>
      </p:pic>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43" y="2590800"/>
            <a:ext cx="762152" cy="336640"/>
          </a:xfrm>
          <a:prstGeom prst="rect">
            <a:avLst/>
          </a:prstGeom>
        </p:spPr>
      </p:pic>
      <p:cxnSp>
        <p:nvCxnSpPr>
          <p:cNvPr id="56" name="Straight Arrow Connector 55"/>
          <p:cNvCxnSpPr>
            <a:stCxn id="33" idx="3"/>
          </p:cNvCxnSpPr>
          <p:nvPr/>
        </p:nvCxnSpPr>
        <p:spPr>
          <a:xfrm>
            <a:off x="2697095" y="1789665"/>
            <a:ext cx="3613364" cy="8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40121" y="2869822"/>
            <a:ext cx="3570338" cy="2577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724881" y="3609465"/>
            <a:ext cx="3585578" cy="3775"/>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697095" y="5410200"/>
            <a:ext cx="3613364"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Rectangle 38"/>
          <p:cNvSpPr>
            <a:spLocks noChangeArrowheads="1"/>
          </p:cNvSpPr>
          <p:nvPr/>
        </p:nvSpPr>
        <p:spPr bwMode="auto">
          <a:xfrm>
            <a:off x="6310459" y="1683093"/>
            <a:ext cx="2300141" cy="3864212"/>
          </a:xfrm>
          <a:prstGeom prst="rect">
            <a:avLst/>
          </a:prstGeom>
          <a:solidFill>
            <a:srgbClr val="1107FF"/>
          </a:solidFill>
          <a:ln w="127000" cmpd="dbl">
            <a:noFill/>
            <a:miter lim="800000"/>
          </a:ln>
          <a:effectLst/>
        </p:spPr>
        <p:txBody>
          <a:bodyPr vert="horz" wrap="square" lIns="91440" tIns="45720" rIns="91440" bIns="45720" numCol="1" anchor="ctr" anchorCtr="0" compatLnSpc="1">
            <a:prstTxWarp prst="textNoShape">
              <a:avLst/>
            </a:prstTxWarp>
          </a:bodyPr>
          <a:lstStyle/>
          <a:p>
            <a:pPr marL="0" lvl="0" indent="0" algn="ctr" eaLnBrk="1" fontAlgn="base" latinLnBrk="0" hangingPunct="1">
              <a:lnSpc>
                <a:spcPct val="100000"/>
              </a:lnSpc>
              <a:spcBef>
                <a:spcPct val="0"/>
              </a:spcBef>
            </a:pPr>
            <a:r>
              <a:rPr kumimoji="0" lang="en-US" b="1" i="0"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rPr>
              <a:t>SORRY!</a:t>
            </a:r>
            <a:r>
              <a:rPr kumimoji="0" lang="en-US" b="1" i="0" u="sng"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rPr>
              <a:t> </a:t>
            </a:r>
          </a:p>
          <a:p>
            <a:pPr marL="0" lvl="0" indent="0" eaLnBrk="1" fontAlgn="base" latinLnBrk="0" hangingPunct="1">
              <a:lnSpc>
                <a:spcPct val="100000"/>
              </a:lnSpc>
              <a:spcBef>
                <a:spcPct val="0"/>
              </a:spcBef>
            </a:pPr>
            <a:r>
              <a:rPr kumimoji="0" lang="en-US" sz="1300" b="0" i="0" u="none"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rPr>
              <a:t>Unfortunately, you are not eligible for a </a:t>
            </a:r>
            <a:r>
              <a:rPr lang="en-US" sz="1300" dirty="0">
                <a:solidFill>
                  <a:srgbClr val="FFFFFF"/>
                </a:solidFill>
                <a:latin typeface="Arial" panose="020B0604020202020204" pitchFamily="34" charset="0"/>
                <a:ea typeface="Malgun Gothic" pitchFamily="34" charset="-127"/>
                <a:cs typeface="Arial" panose="020B0604020202020204" pitchFamily="34" charset="0"/>
              </a:rPr>
              <a:t>Health Savings Account.  </a:t>
            </a:r>
          </a:p>
          <a:p>
            <a:pPr marL="0" lvl="0" indent="0" eaLnBrk="1" fontAlgn="base" latinLnBrk="0" hangingPunct="1">
              <a:lnSpc>
                <a:spcPct val="100000"/>
              </a:lnSpc>
              <a:spcBef>
                <a:spcPct val="0"/>
              </a:spcBef>
            </a:pPr>
            <a:endParaRPr lang="en-US" sz="1300" dirty="0">
              <a:solidFill>
                <a:srgbClr val="FFFFFF"/>
              </a:solidFill>
              <a:latin typeface="Arial" panose="020B0604020202020204" pitchFamily="34" charset="0"/>
              <a:ea typeface="Malgun Gothic" pitchFamily="34" charset="-127"/>
              <a:cs typeface="Arial" panose="020B0604020202020204" pitchFamily="34" charset="0"/>
            </a:endParaRPr>
          </a:p>
          <a:p>
            <a:pPr marL="0" lvl="0" indent="0" eaLnBrk="1" fontAlgn="base" latinLnBrk="0" hangingPunct="1">
              <a:lnSpc>
                <a:spcPct val="100000"/>
              </a:lnSpc>
              <a:spcBef>
                <a:spcPct val="0"/>
              </a:spcBef>
            </a:pPr>
            <a:r>
              <a:rPr kumimoji="0" lang="en-US" sz="1300" b="0" i="0" u="none"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rPr>
              <a:t>An HSA is a tax benefit that is heavily regulated by the IRS. There are certain requirements to be considered qualified to contribute pre-tax dollars.</a:t>
            </a:r>
          </a:p>
          <a:p>
            <a:pPr marL="0" lvl="0" indent="0" eaLnBrk="1" fontAlgn="base" latinLnBrk="0" hangingPunct="1">
              <a:lnSpc>
                <a:spcPct val="100000"/>
              </a:lnSpc>
              <a:spcBef>
                <a:spcPct val="0"/>
              </a:spcBef>
            </a:pPr>
            <a:endParaRPr kumimoji="0" lang="en-US" sz="1300" b="0" i="0" u="none"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endParaRPr>
          </a:p>
          <a:p>
            <a:pPr marL="0" lvl="0" indent="0" eaLnBrk="1" fontAlgn="base" latinLnBrk="0" hangingPunct="1">
              <a:lnSpc>
                <a:spcPct val="100000"/>
              </a:lnSpc>
              <a:spcBef>
                <a:spcPct val="0"/>
              </a:spcBef>
            </a:pPr>
            <a:r>
              <a:rPr lang="en-US" sz="1300" dirty="0">
                <a:solidFill>
                  <a:srgbClr val="FFFFFF"/>
                </a:solidFill>
                <a:latin typeface="Arial" panose="020B0604020202020204" pitchFamily="34" charset="0"/>
                <a:ea typeface="Malgun Gothic" pitchFamily="34" charset="-127"/>
                <a:cs typeface="Arial" panose="020B0604020202020204" pitchFamily="34" charset="0"/>
              </a:rPr>
              <a:t>You are still eligible to participate in the QHDHP, but you are not eligible to fund an HSA to pay for out-of-pocket expenses.</a:t>
            </a:r>
            <a:endParaRPr kumimoji="0" lang="en-US" sz="1300" b="0" i="0" u="none" strike="noStrike" cap="none" normalizeH="0" baseline="0" dirty="0">
              <a:ln>
                <a:noFill/>
              </a:ln>
              <a:solidFill>
                <a:srgbClr val="FFFFFF"/>
              </a:solidFill>
              <a:effectLst/>
              <a:latin typeface="Arial" panose="020B0604020202020204" pitchFamily="34" charset="0"/>
              <a:ea typeface="Malgun Gothic" pitchFamily="34" charset="-127"/>
              <a:cs typeface="Arial" panose="020B0604020202020204" pitchFamily="34" charset="0"/>
            </a:endParaRPr>
          </a:p>
          <a:p>
            <a:pPr marL="0" marR="0" lvl="0" indent="0" algn="l" defTabSz="914400" rtl="0" eaLnBrk="1" fontAlgn="base" latinLnBrk="0" hangingPunct="1">
              <a:lnSpc>
                <a:spcPct val="100000"/>
              </a:lnSpc>
              <a:spcBef>
                <a:spcPct val="0"/>
              </a:spcBef>
              <a:buClrTx/>
              <a:buSzTx/>
              <a:buFontTx/>
              <a:buNone/>
            </a:pPr>
            <a:endParaRPr kumimoji="0" lang="en-US" sz="1200" b="0" i="0" u="none" strike="noStrike" cap="none" normalizeH="0" baseline="0" dirty="0">
              <a:ln>
                <a:noFill/>
              </a:ln>
              <a:solidFill>
                <a:schemeClr val="tx1"/>
              </a:solidFill>
              <a:effectLst/>
              <a:latin typeface="Arial" panose="020B0604020202020204" pitchFamily="34" charset="0"/>
              <a:ea typeface="Malgun Gothic" pitchFamily="34" charset="-127"/>
              <a:cs typeface="Arial" panose="020B0604020202020204" pitchFamily="34" charset="0"/>
            </a:endParaRPr>
          </a:p>
        </p:txBody>
      </p:sp>
      <p:sp>
        <p:nvSpPr>
          <p:cNvPr id="68" name="Rectangle 38"/>
          <p:cNvSpPr>
            <a:spLocks noChangeArrowheads="1"/>
          </p:cNvSpPr>
          <p:nvPr/>
        </p:nvSpPr>
        <p:spPr bwMode="auto">
          <a:xfrm>
            <a:off x="585720" y="5791200"/>
            <a:ext cx="8024880" cy="388793"/>
          </a:xfrm>
          <a:prstGeom prst="rect">
            <a:avLst/>
          </a:prstGeom>
          <a:solidFill>
            <a:schemeClr val="accent2">
              <a:lumMod val="40000"/>
              <a:lumOff val="60000"/>
            </a:schemeClr>
          </a:solidFill>
          <a:ln w="127000" cmpd="dbl">
            <a:noFill/>
            <a:miter lim="800000"/>
          </a:ln>
          <a:effectLst/>
        </p:spPr>
        <p:txBody>
          <a:bodyPr vert="horz" wrap="square" lIns="91440" tIns="45720" rIns="91440" bIns="45720" numCol="1" anchor="ctr" anchorCtr="0" compatLnSpc="1">
            <a:prstTxWarp prst="textNoShape">
              <a:avLst/>
            </a:prstTxWarp>
          </a:bodyPr>
          <a:lstStyle/>
          <a:p>
            <a:pPr marL="0" lvl="0" indent="0" eaLnBrk="1" fontAlgn="base" latinLnBrk="0" hangingPunct="1">
              <a:lnSpc>
                <a:spcPct val="100000"/>
              </a:lnSpc>
              <a:spcBef>
                <a:spcPct val="0"/>
              </a:spcBef>
            </a:pPr>
            <a:r>
              <a:rPr kumimoji="0" lang="en-US" sz="1400" b="1" i="0" strike="noStrike" cap="none" normalizeH="0" baseline="0" dirty="0">
                <a:ln>
                  <a:noFill/>
                </a:ln>
                <a:solidFill>
                  <a:srgbClr val="000000"/>
                </a:solidFill>
                <a:effectLst/>
                <a:latin typeface="Arial" panose="020B0604020202020204" pitchFamily="34" charset="0"/>
                <a:ea typeface="Malgun Gothic" pitchFamily="34" charset="-127"/>
                <a:cs typeface="Arial" panose="020B0604020202020204" pitchFamily="34" charset="0"/>
              </a:rPr>
              <a:t>CONGRATULATIONS!</a:t>
            </a:r>
            <a:r>
              <a:rPr lang="en-US" sz="1400" dirty="0">
                <a:solidFill>
                  <a:srgbClr val="000000"/>
                </a:solidFill>
                <a:latin typeface="Arial" panose="020B0604020202020204" pitchFamily="34" charset="0"/>
                <a:ea typeface="Malgun Gothic" pitchFamily="34" charset="-127"/>
                <a:cs typeface="Arial" panose="020B0604020202020204" pitchFamily="34" charset="0"/>
              </a:rPr>
              <a:t>  </a:t>
            </a:r>
            <a:r>
              <a:rPr lang="en-US" sz="1100" dirty="0">
                <a:solidFill>
                  <a:srgbClr val="000000"/>
                </a:solidFill>
                <a:latin typeface="Arial" panose="020B0604020202020204" pitchFamily="34" charset="0"/>
                <a:ea typeface="Malgun Gothic" pitchFamily="34" charset="-127"/>
                <a:cs typeface="Arial" panose="020B0604020202020204" pitchFamily="34" charset="0"/>
              </a:rPr>
              <a:t>It appears you are eligible to make pre-tax contributions into a Health Savings Account!</a:t>
            </a:r>
            <a:endParaRPr kumimoji="0" lang="en-US" sz="1400" b="1" i="0" u="sng" strike="noStrike" cap="none" normalizeH="0" baseline="0" dirty="0">
              <a:ln>
                <a:noFill/>
              </a:ln>
              <a:solidFill>
                <a:srgbClr val="000000"/>
              </a:solidFill>
              <a:effectLst/>
              <a:latin typeface="Arial" panose="020B0604020202020204" pitchFamily="34" charset="0"/>
              <a:ea typeface="Malgun Gothic" pitchFamily="34" charset="-127"/>
              <a:cs typeface="Arial" panose="020B0604020202020204" pitchFamily="34" charset="0"/>
            </a:endParaRPr>
          </a:p>
        </p:txBody>
      </p:sp>
      <p:cxnSp>
        <p:nvCxnSpPr>
          <p:cNvPr id="76" name="Elbow Connector 75"/>
          <p:cNvCxnSpPr>
            <a:stCxn id="43" idx="2"/>
          </p:cNvCxnSpPr>
          <p:nvPr/>
        </p:nvCxnSpPr>
        <p:spPr>
          <a:xfrm rot="5400000">
            <a:off x="373494" y="4885073"/>
            <a:ext cx="1102189" cy="677737"/>
          </a:xfrm>
          <a:prstGeom prst="bentConnector3">
            <a:avLst>
              <a:gd name="adj1" fmla="val 2442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1257031" y="2895600"/>
            <a:ext cx="0" cy="3087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257031" y="3761577"/>
            <a:ext cx="0" cy="318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229091" y="1923369"/>
            <a:ext cx="6004" cy="2864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2316019" y="4680040"/>
            <a:ext cx="0" cy="306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229091" y="5562600"/>
            <a:ext cx="0" cy="2365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067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70CBB-C0BF-4CC0-F2C6-7557CF7AE4C4}"/>
              </a:ext>
            </a:extLst>
          </p:cNvPr>
          <p:cNvSpPr>
            <a:spLocks noGrp="1"/>
          </p:cNvSpPr>
          <p:nvPr>
            <p:ph idx="1"/>
          </p:nvPr>
        </p:nvSpPr>
        <p:spPr/>
        <p:txBody>
          <a:bodyPr/>
          <a:lstStyle/>
          <a:p>
            <a:r>
              <a:rPr lang="en-US" sz="2000" dirty="0">
                <a:solidFill>
                  <a:srgbClr val="000000"/>
                </a:solidFill>
              </a:rPr>
              <a:t>If married individuals both have a QHDHP with HSA, and either spouse has family coverage, both spouses are treated as having only that family coverage</a:t>
            </a:r>
          </a:p>
          <a:p>
            <a:pPr marL="0" indent="0">
              <a:buNone/>
            </a:pPr>
            <a:endParaRPr lang="en-US" sz="2000" dirty="0">
              <a:solidFill>
                <a:srgbClr val="000000"/>
              </a:solidFill>
            </a:endParaRPr>
          </a:p>
          <a:p>
            <a:pPr lvl="1"/>
            <a:r>
              <a:rPr lang="en-US" sz="1800" dirty="0">
                <a:solidFill>
                  <a:srgbClr val="000000"/>
                </a:solidFill>
              </a:rPr>
              <a:t>If both are HSA eligible, the HSA contribution limit is divided between spouses and cannot exceed the annual family limit</a:t>
            </a:r>
          </a:p>
          <a:p>
            <a:pPr marL="457200" lvl="1" indent="0">
              <a:buNone/>
            </a:pPr>
            <a:endParaRPr lang="en-US" sz="1800" dirty="0">
              <a:solidFill>
                <a:srgbClr val="000000"/>
              </a:solidFill>
            </a:endParaRPr>
          </a:p>
          <a:p>
            <a:pPr lvl="1"/>
            <a:r>
              <a:rPr lang="en-US" sz="1800" dirty="0">
                <a:solidFill>
                  <a:srgbClr val="000000"/>
                </a:solidFill>
              </a:rPr>
              <a:t>This rule applies even if one spouse has family coverage and the other has self-only coverage</a:t>
            </a:r>
          </a:p>
          <a:p>
            <a:endParaRPr lang="en-US" dirty="0"/>
          </a:p>
        </p:txBody>
      </p:sp>
      <p:sp>
        <p:nvSpPr>
          <p:cNvPr id="3" name="Title 2">
            <a:extLst>
              <a:ext uri="{FF2B5EF4-FFF2-40B4-BE49-F238E27FC236}">
                <a16:creationId xmlns:a16="http://schemas.microsoft.com/office/drawing/2014/main" id="{751BC01A-C8E0-6CEA-CAE9-A95F3ACC458F}"/>
              </a:ext>
            </a:extLst>
          </p:cNvPr>
          <p:cNvSpPr>
            <a:spLocks noGrp="1"/>
          </p:cNvSpPr>
          <p:nvPr>
            <p:ph type="title"/>
          </p:nvPr>
        </p:nvSpPr>
        <p:spPr/>
        <p:txBody>
          <a:bodyPr>
            <a:normAutofit fontScale="90000"/>
          </a:bodyPr>
          <a:lstStyle/>
          <a:p>
            <a:r>
              <a:rPr lang="en-US" dirty="0"/>
              <a:t>Special Rules of Married Individuals</a:t>
            </a:r>
          </a:p>
        </p:txBody>
      </p:sp>
    </p:spTree>
    <p:extLst>
      <p:ext uri="{BB962C8B-B14F-4D97-AF65-F5344CB8AC3E}">
        <p14:creationId xmlns:p14="http://schemas.microsoft.com/office/powerpoint/2010/main" val="681828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7FCB44-915E-1ACB-BAD7-DE7D7C7D0C51}"/>
              </a:ext>
            </a:extLst>
          </p:cNvPr>
          <p:cNvSpPr>
            <a:spLocks noGrp="1"/>
          </p:cNvSpPr>
          <p:nvPr>
            <p:ph idx="1"/>
          </p:nvPr>
        </p:nvSpPr>
        <p:spPr/>
        <p:txBody>
          <a:bodyPr/>
          <a:lstStyle/>
          <a:p>
            <a:pPr>
              <a:spcBef>
                <a:spcPts val="1800"/>
              </a:spcBef>
            </a:pPr>
            <a:r>
              <a:rPr lang="en-US" sz="2000" dirty="0">
                <a:solidFill>
                  <a:srgbClr val="000000"/>
                </a:solidFill>
              </a:rPr>
              <a:t>Individuals entitled to Medicare are not eligible for HSA contributions;</a:t>
            </a:r>
          </a:p>
          <a:p>
            <a:pPr>
              <a:spcBef>
                <a:spcPts val="1800"/>
              </a:spcBef>
            </a:pPr>
            <a:r>
              <a:rPr lang="en-US" sz="2000" dirty="0">
                <a:solidFill>
                  <a:srgbClr val="000000"/>
                </a:solidFill>
              </a:rPr>
              <a:t>Medicare entitlement means being both eligible and enrolled;</a:t>
            </a:r>
          </a:p>
          <a:p>
            <a:pPr>
              <a:spcBef>
                <a:spcPts val="1800"/>
              </a:spcBef>
            </a:pPr>
            <a:r>
              <a:rPr lang="en-US" sz="2000" dirty="0">
                <a:solidFill>
                  <a:srgbClr val="000000"/>
                </a:solidFill>
              </a:rPr>
              <a:t>Individuals can contribute to their HSA as long as they are an eligible individual and have not enrolled in Medicare Parts</a:t>
            </a:r>
            <a:br>
              <a:rPr lang="en-US" sz="2000" dirty="0">
                <a:solidFill>
                  <a:srgbClr val="000000"/>
                </a:solidFill>
              </a:rPr>
            </a:br>
            <a:r>
              <a:rPr lang="en-US" sz="2000" dirty="0">
                <a:solidFill>
                  <a:srgbClr val="000000"/>
                </a:solidFill>
              </a:rPr>
              <a:t>A, B or D;</a:t>
            </a:r>
          </a:p>
          <a:p>
            <a:pPr>
              <a:spcBef>
                <a:spcPts val="1800"/>
              </a:spcBef>
            </a:pPr>
            <a:r>
              <a:rPr lang="en-US" sz="2000" dirty="0">
                <a:solidFill>
                  <a:srgbClr val="000000"/>
                </a:solidFill>
              </a:rPr>
              <a:t>If an Individual turns age 65, is still working, and is not enrolled in Medicare, they are still eligible to contribute to an HSA.</a:t>
            </a:r>
          </a:p>
          <a:p>
            <a:endParaRPr lang="en-US" dirty="0"/>
          </a:p>
        </p:txBody>
      </p:sp>
      <p:sp>
        <p:nvSpPr>
          <p:cNvPr id="3" name="Title 2">
            <a:extLst>
              <a:ext uri="{FF2B5EF4-FFF2-40B4-BE49-F238E27FC236}">
                <a16:creationId xmlns:a16="http://schemas.microsoft.com/office/drawing/2014/main" id="{C09FE5D7-8ABB-A5E8-1A13-3A09DB09932D}"/>
              </a:ext>
            </a:extLst>
          </p:cNvPr>
          <p:cNvSpPr>
            <a:spLocks noGrp="1"/>
          </p:cNvSpPr>
          <p:nvPr>
            <p:ph type="title"/>
          </p:nvPr>
        </p:nvSpPr>
        <p:spPr/>
        <p:txBody>
          <a:bodyPr/>
          <a:lstStyle/>
          <a:p>
            <a:r>
              <a:rPr lang="en-US" dirty="0"/>
              <a:t>Medicare Entitlement</a:t>
            </a:r>
          </a:p>
        </p:txBody>
      </p:sp>
    </p:spTree>
    <p:extLst>
      <p:ext uri="{BB962C8B-B14F-4D97-AF65-F5344CB8AC3E}">
        <p14:creationId xmlns:p14="http://schemas.microsoft.com/office/powerpoint/2010/main" val="36619050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D12CD-A8E9-46F1-B12A-FA537BB2E001}"/>
              </a:ext>
            </a:extLst>
          </p:cNvPr>
          <p:cNvSpPr>
            <a:spLocks noGrp="1"/>
          </p:cNvSpPr>
          <p:nvPr>
            <p:ph idx="1"/>
          </p:nvPr>
        </p:nvSpPr>
        <p:spPr/>
        <p:txBody>
          <a:bodyPr>
            <a:normAutofit lnSpcReduction="10000"/>
          </a:bodyPr>
          <a:lstStyle/>
          <a:p>
            <a:pPr marL="0" indent="0">
              <a:buNone/>
            </a:pPr>
            <a:r>
              <a:rPr lang="en-US" b="1" dirty="0">
                <a:solidFill>
                  <a:srgbClr val="000000"/>
                </a:solidFill>
              </a:rPr>
              <a:t>Maximum HSA Contribution:</a:t>
            </a:r>
          </a:p>
          <a:p>
            <a:r>
              <a:rPr lang="en-US" dirty="0">
                <a:solidFill>
                  <a:srgbClr val="000000"/>
                </a:solidFill>
              </a:rPr>
              <a:t>Individual Enrollment:  </a:t>
            </a:r>
            <a:r>
              <a:rPr lang="en-US" b="1" dirty="0">
                <a:solidFill>
                  <a:srgbClr val="000000"/>
                </a:solidFill>
              </a:rPr>
              <a:t>$4,300</a:t>
            </a:r>
          </a:p>
          <a:p>
            <a:r>
              <a:rPr lang="en-US" dirty="0">
                <a:solidFill>
                  <a:srgbClr val="000000"/>
                </a:solidFill>
              </a:rPr>
              <a:t>Family Enrollment:  </a:t>
            </a:r>
            <a:r>
              <a:rPr lang="en-US" b="1" dirty="0">
                <a:solidFill>
                  <a:srgbClr val="000000"/>
                </a:solidFill>
              </a:rPr>
              <a:t>$8,550</a:t>
            </a:r>
          </a:p>
          <a:p>
            <a:r>
              <a:rPr lang="en-US" sz="2000" dirty="0">
                <a:solidFill>
                  <a:srgbClr val="000000"/>
                </a:solidFill>
              </a:rPr>
              <a:t>These annual maximums include any employer contributions (annual maximums are set by the IRS).</a:t>
            </a:r>
            <a:endParaRPr lang="en-US" b="1" dirty="0">
              <a:solidFill>
                <a:srgbClr val="000000"/>
              </a:solidFill>
            </a:endParaRPr>
          </a:p>
          <a:p>
            <a:endParaRPr lang="en-US" dirty="0">
              <a:solidFill>
                <a:srgbClr val="000000"/>
              </a:solidFill>
            </a:endParaRPr>
          </a:p>
          <a:p>
            <a:pPr marL="0" indent="0">
              <a:buNone/>
            </a:pPr>
            <a:r>
              <a:rPr lang="en-US" b="1" dirty="0">
                <a:solidFill>
                  <a:srgbClr val="000000"/>
                </a:solidFill>
              </a:rPr>
              <a:t>Please remember:</a:t>
            </a:r>
          </a:p>
          <a:p>
            <a:pPr marL="342900" lvl="1" indent="-342900">
              <a:lnSpc>
                <a:spcPct val="120000"/>
              </a:lnSpc>
              <a:buFont typeface="Arial" panose="020B0604020202020204" pitchFamily="34" charset="0"/>
              <a:buChar char="•"/>
            </a:pPr>
            <a:r>
              <a:rPr lang="en-US" sz="2000" dirty="0">
                <a:solidFill>
                  <a:srgbClr val="000000"/>
                </a:solidFill>
              </a:rPr>
              <a:t>Muhlenberg will contribute </a:t>
            </a:r>
            <a:r>
              <a:rPr lang="en-US" sz="2000" b="1" dirty="0">
                <a:solidFill>
                  <a:srgbClr val="000000"/>
                </a:solidFill>
              </a:rPr>
              <a:t>$750 </a:t>
            </a:r>
            <a:r>
              <a:rPr lang="en-US" sz="2000" dirty="0">
                <a:solidFill>
                  <a:srgbClr val="000000"/>
                </a:solidFill>
              </a:rPr>
              <a:t>per year for individual enrollment and </a:t>
            </a:r>
            <a:r>
              <a:rPr lang="en-US" sz="2000" b="1" dirty="0">
                <a:solidFill>
                  <a:srgbClr val="000000"/>
                </a:solidFill>
              </a:rPr>
              <a:t>$1500 </a:t>
            </a:r>
            <a:r>
              <a:rPr lang="en-US" sz="2000" dirty="0">
                <a:solidFill>
                  <a:srgbClr val="000000"/>
                </a:solidFill>
              </a:rPr>
              <a:t>per year for all other tiers of coverage</a:t>
            </a:r>
          </a:p>
          <a:p>
            <a:pPr marL="342900" lvl="1" indent="-342900">
              <a:lnSpc>
                <a:spcPct val="120000"/>
              </a:lnSpc>
              <a:buFont typeface="Arial" panose="020B0604020202020204" pitchFamily="34" charset="0"/>
              <a:buChar char="•"/>
            </a:pPr>
            <a:r>
              <a:rPr lang="en-US" sz="2000" dirty="0">
                <a:solidFill>
                  <a:srgbClr val="000000"/>
                </a:solidFill>
              </a:rPr>
              <a:t>Those 55 years and older and not enrolled in Medicare can contribute an additional $1,000 “catch-up” each year.</a:t>
            </a:r>
          </a:p>
          <a:p>
            <a:endParaRPr lang="en-US" dirty="0"/>
          </a:p>
        </p:txBody>
      </p:sp>
      <p:sp>
        <p:nvSpPr>
          <p:cNvPr id="2" name="Title 1"/>
          <p:cNvSpPr>
            <a:spLocks noGrp="1"/>
          </p:cNvSpPr>
          <p:nvPr>
            <p:ph type="title"/>
          </p:nvPr>
        </p:nvSpPr>
        <p:spPr>
          <a:xfrm>
            <a:off x="1413096" y="304800"/>
            <a:ext cx="7121304" cy="1143000"/>
          </a:xfrm>
        </p:spPr>
        <p:txBody>
          <a:bodyPr>
            <a:normAutofit fontScale="90000"/>
          </a:bodyPr>
          <a:lstStyle/>
          <a:p>
            <a:r>
              <a:rPr lang="en-US" dirty="0"/>
              <a:t>HSA:  How Much Can I Contribute?</a:t>
            </a:r>
            <a:br>
              <a:rPr lang="en-US" dirty="0"/>
            </a:br>
            <a:r>
              <a:rPr lang="en-US" sz="1100" dirty="0"/>
              <a:t> </a:t>
            </a:r>
          </a:p>
        </p:txBody>
      </p:sp>
    </p:spTree>
    <p:extLst>
      <p:ext uri="{BB962C8B-B14F-4D97-AF65-F5344CB8AC3E}">
        <p14:creationId xmlns:p14="http://schemas.microsoft.com/office/powerpoint/2010/main" val="32108513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654803116"/>
              </p:ext>
            </p:extLst>
          </p:nvPr>
        </p:nvGraphicFramePr>
        <p:xfrm>
          <a:off x="609600" y="1515741"/>
          <a:ext cx="7902436"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a:t>HSA:  Who Can Spend the Dollars? </a:t>
            </a:r>
            <a:endParaRPr lang="en-US" sz="1100"/>
          </a:p>
        </p:txBody>
      </p:sp>
      <p:sp>
        <p:nvSpPr>
          <p:cNvPr id="9" name="Rectangle 8"/>
          <p:cNvSpPr/>
          <p:nvPr/>
        </p:nvSpPr>
        <p:spPr>
          <a:xfrm>
            <a:off x="631963" y="4953000"/>
            <a:ext cx="7880073" cy="990600"/>
          </a:xfrm>
          <a:prstGeom prst="rect">
            <a:avLst/>
          </a:prstGeom>
          <a:solidFill>
            <a:srgbClr val="1107FF"/>
          </a:solidFill>
          <a:ln>
            <a:solidFill>
              <a:srgbClr val="4774AB"/>
            </a:solidFill>
          </a:ln>
        </p:spPr>
        <p:style>
          <a:lnRef idx="2">
            <a:schemeClr val="accent2">
              <a:shade val="50000"/>
            </a:schemeClr>
          </a:lnRef>
          <a:fillRef idx="1">
            <a:schemeClr val="accent2"/>
          </a:fillRef>
          <a:effectRef idx="0">
            <a:schemeClr val="accent2"/>
          </a:effectRef>
          <a:fontRef idx="minor">
            <a:schemeClr val="lt1"/>
          </a:fontRef>
        </p:style>
        <p:txBody>
          <a:bodyPr lIns="64008" tIns="27432" rIns="64008" bIns="27432" rtlCol="0" anchor="ctr">
            <a:noAutofit/>
          </a:bodyPr>
          <a:lstStyle/>
          <a:p>
            <a:pPr marL="0" indent="1588" algn="just">
              <a:defRPr/>
            </a:pPr>
            <a:r>
              <a:rPr lang="en-US" sz="1600" b="1" dirty="0">
                <a:solidFill>
                  <a:schemeClr val="bg1"/>
                </a:solidFill>
                <a:latin typeface="Arial" panose="020B0604020202020204" pitchFamily="34" charset="0"/>
                <a:ea typeface="Malgun Gothic" pitchFamily="34" charset="-127"/>
                <a:cs typeface="Arial" panose="020B0604020202020204" pitchFamily="34" charset="0"/>
              </a:rPr>
              <a:t>Non-Tax Dependents and Domestic Partners: </a:t>
            </a:r>
            <a:endParaRPr lang="en-US" sz="1600" dirty="0">
              <a:solidFill>
                <a:schemeClr val="bg1"/>
              </a:solidFill>
              <a:latin typeface="Arial" panose="020B0604020202020204" pitchFamily="34" charset="0"/>
              <a:ea typeface="Malgun Gothic" pitchFamily="34" charset="-127"/>
              <a:cs typeface="Arial" panose="020B0604020202020204" pitchFamily="34" charset="0"/>
            </a:endParaRPr>
          </a:p>
          <a:p>
            <a:pPr marL="0" indent="1588" algn="just">
              <a:defRPr/>
            </a:pPr>
            <a:r>
              <a:rPr lang="en-US" sz="1400" dirty="0">
                <a:solidFill>
                  <a:schemeClr val="bg1"/>
                </a:solidFill>
                <a:latin typeface="Arial" panose="020B0604020202020204" pitchFamily="34" charset="0"/>
                <a:ea typeface="Malgun Gothic" pitchFamily="34" charset="-127"/>
                <a:cs typeface="Arial" panose="020B0604020202020204" pitchFamily="34" charset="0"/>
              </a:rPr>
              <a:t>Expenses of non-tax dependents are not eligible for reimbursement through the account holders HSA, however if they are HSA-eligible, i.e. have no other disqualifying coverage, they can open their own HSA!</a:t>
            </a:r>
          </a:p>
        </p:txBody>
      </p:sp>
    </p:spTree>
    <p:extLst>
      <p:ext uri="{BB962C8B-B14F-4D97-AF65-F5344CB8AC3E}">
        <p14:creationId xmlns:p14="http://schemas.microsoft.com/office/powerpoint/2010/main" val="1095284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2689-8B62-99C5-E3DA-6237AB2BB6DF}"/>
              </a:ext>
            </a:extLst>
          </p:cNvPr>
          <p:cNvSpPr>
            <a:spLocks noGrp="1"/>
          </p:cNvSpPr>
          <p:nvPr>
            <p:ph type="title"/>
          </p:nvPr>
        </p:nvSpPr>
        <p:spPr/>
        <p:txBody>
          <a:bodyPr/>
          <a:lstStyle/>
          <a:p>
            <a:r>
              <a:rPr lang="en-US" dirty="0"/>
              <a:t>HSA Eligible Expenses</a:t>
            </a:r>
          </a:p>
        </p:txBody>
      </p:sp>
      <p:sp>
        <p:nvSpPr>
          <p:cNvPr id="3" name="TextBox 2">
            <a:extLst>
              <a:ext uri="{FF2B5EF4-FFF2-40B4-BE49-F238E27FC236}">
                <a16:creationId xmlns:a16="http://schemas.microsoft.com/office/drawing/2014/main" id="{5C23B848-9C02-E0A4-9B60-9F5978A49F3D}"/>
              </a:ext>
            </a:extLst>
          </p:cNvPr>
          <p:cNvSpPr txBox="1"/>
          <p:nvPr/>
        </p:nvSpPr>
        <p:spPr>
          <a:xfrm>
            <a:off x="609600" y="1324554"/>
            <a:ext cx="7924800" cy="215443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According to IRS rules, a qualified expense must be primarily for the diagnosis, treatment or prevention of disease or illness.  Refer to IRS Publication 502 for a complete list of eligible expenses.</a:t>
            </a:r>
          </a:p>
          <a:p>
            <a:pPr marL="742950" lvl="1" indent="-285750">
              <a:buFont typeface="Arial" panose="020B0604020202020204" pitchFamily="34" charset="0"/>
              <a:buChar char="•"/>
            </a:pPr>
            <a:r>
              <a:rPr lang="en-US" sz="2000" dirty="0">
                <a:solidFill>
                  <a:srgbClr val="1107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https://www.irs.gov/pub/irs-pdf/p502.pdf</a:t>
            </a:r>
            <a:endParaRPr lang="en-US" sz="2000" dirty="0">
              <a:solidFill>
                <a:srgbClr val="1107FF"/>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6481353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2689-8B62-99C5-E3DA-6237AB2BB6DF}"/>
              </a:ext>
            </a:extLst>
          </p:cNvPr>
          <p:cNvSpPr>
            <a:spLocks noGrp="1"/>
          </p:cNvSpPr>
          <p:nvPr>
            <p:ph type="title"/>
          </p:nvPr>
        </p:nvSpPr>
        <p:spPr/>
        <p:txBody>
          <a:bodyPr/>
          <a:lstStyle/>
          <a:p>
            <a:r>
              <a:rPr lang="en-US" dirty="0"/>
              <a:t>HSA Eligible Expenses</a:t>
            </a:r>
          </a:p>
        </p:txBody>
      </p:sp>
      <p:pic>
        <p:nvPicPr>
          <p:cNvPr id="4" name="Picture 3">
            <a:extLst>
              <a:ext uri="{FF2B5EF4-FFF2-40B4-BE49-F238E27FC236}">
                <a16:creationId xmlns:a16="http://schemas.microsoft.com/office/drawing/2014/main" id="{81A90FF8-1A5D-01BE-AC26-6BA4E6D6A5D5}"/>
              </a:ext>
            </a:extLst>
          </p:cNvPr>
          <p:cNvPicPr>
            <a:picLocks noChangeAspect="1"/>
          </p:cNvPicPr>
          <p:nvPr/>
        </p:nvPicPr>
        <p:blipFill>
          <a:blip r:embed="rId3"/>
          <a:stretch>
            <a:fillRect/>
          </a:stretch>
        </p:blipFill>
        <p:spPr>
          <a:xfrm>
            <a:off x="152400" y="1324555"/>
            <a:ext cx="8762999" cy="4695246"/>
          </a:xfrm>
          <a:prstGeom prst="rect">
            <a:avLst/>
          </a:prstGeom>
        </p:spPr>
      </p:pic>
    </p:spTree>
    <p:extLst>
      <p:ext uri="{BB962C8B-B14F-4D97-AF65-F5344CB8AC3E}">
        <p14:creationId xmlns:p14="http://schemas.microsoft.com/office/powerpoint/2010/main" val="2060949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A05BC-4E7E-D5E3-0EAC-7FF4C567C24E}"/>
              </a:ext>
            </a:extLst>
          </p:cNvPr>
          <p:cNvSpPr>
            <a:spLocks noGrp="1"/>
          </p:cNvSpPr>
          <p:nvPr>
            <p:ph idx="1"/>
          </p:nvPr>
        </p:nvSpPr>
        <p:spPr>
          <a:xfrm>
            <a:off x="593558" y="1600199"/>
            <a:ext cx="7924800" cy="4332449"/>
          </a:xfrm>
        </p:spPr>
        <p:txBody>
          <a:bodyPr>
            <a:normAutofit/>
          </a:bodyPr>
          <a:lstStyle/>
          <a:p>
            <a:r>
              <a:rPr lang="en-US" dirty="0">
                <a:solidFill>
                  <a:srgbClr val="000000"/>
                </a:solidFill>
              </a:rPr>
              <a:t>A QHDHP does not pay medical or prescription benefits until the plan’s deductible is met for that plan year. </a:t>
            </a:r>
          </a:p>
          <a:p>
            <a:r>
              <a:rPr lang="en-US" dirty="0">
                <a:solidFill>
                  <a:srgbClr val="000000"/>
                </a:solidFill>
              </a:rPr>
              <a:t>However, </a:t>
            </a:r>
            <a:r>
              <a:rPr lang="en-US" b="1" dirty="0">
                <a:solidFill>
                  <a:srgbClr val="000000"/>
                </a:solidFill>
              </a:rPr>
              <a:t>preventive care services are still covered at 100% </a:t>
            </a:r>
            <a:r>
              <a:rPr lang="en-US" dirty="0">
                <a:solidFill>
                  <a:srgbClr val="000000"/>
                </a:solidFill>
              </a:rPr>
              <a:t>(based on the CBC preventive care schedule). </a:t>
            </a:r>
          </a:p>
          <a:p>
            <a:r>
              <a:rPr lang="en-US" sz="2000" dirty="0">
                <a:solidFill>
                  <a:srgbClr val="000000"/>
                </a:solidFill>
              </a:rPr>
              <a:t>A QHDHP is a Health Savings Account (HSA)-compatible health plan with annual deductibles and out-of-pocket limits that comply with IRS requirements. The IRS adjusts the limits each year for inflation. </a:t>
            </a:r>
          </a:p>
          <a:p>
            <a:endParaRPr lang="en-US" dirty="0"/>
          </a:p>
        </p:txBody>
      </p:sp>
      <p:sp>
        <p:nvSpPr>
          <p:cNvPr id="3" name="Title 2">
            <a:extLst>
              <a:ext uri="{FF2B5EF4-FFF2-40B4-BE49-F238E27FC236}">
                <a16:creationId xmlns:a16="http://schemas.microsoft.com/office/drawing/2014/main" id="{E367F685-56FE-1846-8EFE-33B06F6B4203}"/>
              </a:ext>
            </a:extLst>
          </p:cNvPr>
          <p:cNvSpPr>
            <a:spLocks noGrp="1"/>
          </p:cNvSpPr>
          <p:nvPr>
            <p:ph type="title"/>
          </p:nvPr>
        </p:nvSpPr>
        <p:spPr/>
        <p:txBody>
          <a:bodyPr>
            <a:normAutofit fontScale="90000"/>
          </a:bodyPr>
          <a:lstStyle/>
          <a:p>
            <a:r>
              <a:rPr lang="en-US" dirty="0"/>
              <a:t>Qualified High Deductible Health Plan (QHDHP)</a:t>
            </a:r>
          </a:p>
        </p:txBody>
      </p:sp>
    </p:spTree>
    <p:extLst>
      <p:ext uri="{BB962C8B-B14F-4D97-AF65-F5344CB8AC3E}">
        <p14:creationId xmlns:p14="http://schemas.microsoft.com/office/powerpoint/2010/main" val="26362071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62944-6B0C-4E38-BF75-11F45BA6E437}"/>
              </a:ext>
            </a:extLst>
          </p:cNvPr>
          <p:cNvSpPr>
            <a:spLocks noGrp="1"/>
          </p:cNvSpPr>
          <p:nvPr>
            <p:ph idx="1"/>
          </p:nvPr>
        </p:nvSpPr>
        <p:spPr/>
        <p:txBody>
          <a:bodyPr>
            <a:normAutofit/>
          </a:bodyPr>
          <a:lstStyle/>
          <a:p>
            <a:pPr marL="0" indent="0">
              <a:buNone/>
            </a:pPr>
            <a:r>
              <a:rPr lang="en-US" sz="2000" dirty="0">
                <a:solidFill>
                  <a:srgbClr val="000000"/>
                </a:solidFill>
              </a:rPr>
              <a:t>Other eligible expenses for tax-free distributions include:</a:t>
            </a:r>
          </a:p>
          <a:p>
            <a:pPr lvl="1"/>
            <a:r>
              <a:rPr lang="en-US" dirty="0">
                <a:solidFill>
                  <a:srgbClr val="000000"/>
                </a:solidFill>
              </a:rPr>
              <a:t>Premiums for COBRA</a:t>
            </a:r>
          </a:p>
          <a:p>
            <a:pPr lvl="1"/>
            <a:r>
              <a:rPr lang="en-US" dirty="0">
                <a:solidFill>
                  <a:srgbClr val="000000"/>
                </a:solidFill>
              </a:rPr>
              <a:t>Premiums for coverage while receiving unemployment compensation under State Law</a:t>
            </a:r>
          </a:p>
          <a:p>
            <a:pPr lvl="1"/>
            <a:r>
              <a:rPr lang="en-US" dirty="0">
                <a:solidFill>
                  <a:srgbClr val="000000"/>
                </a:solidFill>
              </a:rPr>
              <a:t>Premiums for individuals over age 65 (Medicare premiums)</a:t>
            </a:r>
          </a:p>
          <a:p>
            <a:endParaRPr lang="en-US" sz="2000" dirty="0">
              <a:solidFill>
                <a:srgbClr val="000000"/>
              </a:solidFill>
            </a:endParaRPr>
          </a:p>
          <a:p>
            <a:pPr marL="0" indent="0">
              <a:buNone/>
            </a:pPr>
            <a:r>
              <a:rPr lang="en-US" sz="2000" b="1" dirty="0">
                <a:solidFill>
                  <a:srgbClr val="000000"/>
                </a:solidFill>
              </a:rPr>
              <a:t>Note:</a:t>
            </a:r>
            <a:r>
              <a:rPr lang="en-US" sz="2000" dirty="0">
                <a:solidFill>
                  <a:srgbClr val="000000"/>
                </a:solidFill>
              </a:rPr>
              <a:t>  if you conclude employment or coverage under the QHDHP</a:t>
            </a:r>
          </a:p>
          <a:p>
            <a:pPr lvl="1"/>
            <a:r>
              <a:rPr lang="en-US" dirty="0">
                <a:solidFill>
                  <a:srgbClr val="000000"/>
                </a:solidFill>
              </a:rPr>
              <a:t>You cannot use the funds in the HSA to cover premiums for coverage under another employer's plan</a:t>
            </a:r>
          </a:p>
          <a:p>
            <a:pPr lvl="1"/>
            <a:r>
              <a:rPr lang="en-US" dirty="0">
                <a:solidFill>
                  <a:srgbClr val="000000"/>
                </a:solidFill>
              </a:rPr>
              <a:t>You can use the funds for out-of-pocket expenses such as copays and deductibles.</a:t>
            </a:r>
          </a:p>
        </p:txBody>
      </p:sp>
      <p:sp>
        <p:nvSpPr>
          <p:cNvPr id="2" name="Title 1"/>
          <p:cNvSpPr>
            <a:spLocks noGrp="1"/>
          </p:cNvSpPr>
          <p:nvPr>
            <p:ph type="title"/>
          </p:nvPr>
        </p:nvSpPr>
        <p:spPr>
          <a:xfrm>
            <a:off x="1413096" y="304800"/>
            <a:ext cx="7121304" cy="1143000"/>
          </a:xfrm>
        </p:spPr>
        <p:txBody>
          <a:bodyPr>
            <a:normAutofit fontScale="90000"/>
          </a:bodyPr>
          <a:lstStyle/>
          <a:p>
            <a:r>
              <a:rPr lang="en-US" dirty="0"/>
              <a:t>HSA:  Additional Eligible Expenses</a:t>
            </a:r>
            <a:br>
              <a:rPr lang="en-US" dirty="0"/>
            </a:br>
            <a:endParaRPr lang="en-US" sz="1100" dirty="0"/>
          </a:p>
        </p:txBody>
      </p:sp>
    </p:spTree>
    <p:extLst>
      <p:ext uri="{BB962C8B-B14F-4D97-AF65-F5344CB8AC3E}">
        <p14:creationId xmlns:p14="http://schemas.microsoft.com/office/powerpoint/2010/main" val="10466754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1068B-F0D0-45C7-B11C-5B16E8078967}"/>
              </a:ext>
            </a:extLst>
          </p:cNvPr>
          <p:cNvSpPr>
            <a:spLocks noGrp="1"/>
          </p:cNvSpPr>
          <p:nvPr>
            <p:ph idx="1"/>
          </p:nvPr>
        </p:nvSpPr>
        <p:spPr/>
        <p:txBody>
          <a:bodyPr>
            <a:normAutofit/>
          </a:bodyPr>
          <a:lstStyle/>
          <a:p>
            <a:pPr marL="0" indent="0">
              <a:buNone/>
            </a:pPr>
            <a:r>
              <a:rPr lang="en-US" sz="2400" dirty="0">
                <a:solidFill>
                  <a:srgbClr val="000000"/>
                </a:solidFill>
              </a:rPr>
              <a:t>You must keep records sufficient to show that:</a:t>
            </a:r>
          </a:p>
          <a:p>
            <a:pPr lvl="1"/>
            <a:r>
              <a:rPr lang="en-US" dirty="0">
                <a:solidFill>
                  <a:srgbClr val="000000"/>
                </a:solidFill>
              </a:rPr>
              <a:t>The distributions were exclusively to pay or reimburse qualified medical expenses</a:t>
            </a:r>
          </a:p>
          <a:p>
            <a:pPr lvl="1"/>
            <a:r>
              <a:rPr lang="en-US" dirty="0">
                <a:solidFill>
                  <a:srgbClr val="000000"/>
                </a:solidFill>
              </a:rPr>
              <a:t>The qualified medical expenses had not been previously paid or reimbursed from another source</a:t>
            </a:r>
          </a:p>
          <a:p>
            <a:pPr lvl="1"/>
            <a:r>
              <a:rPr lang="en-US" dirty="0">
                <a:solidFill>
                  <a:srgbClr val="000000"/>
                </a:solidFill>
              </a:rPr>
              <a:t>The medical expenses had not been taken as an itemized deduction in any year</a:t>
            </a:r>
          </a:p>
          <a:p>
            <a:pPr lvl="1"/>
            <a:r>
              <a:rPr lang="en-US" dirty="0">
                <a:solidFill>
                  <a:srgbClr val="000000"/>
                </a:solidFill>
              </a:rPr>
              <a:t>Do not send these records with your tax return.  Keep them with your tax records.</a:t>
            </a:r>
          </a:p>
          <a:p>
            <a:endParaRPr lang="en-US" sz="2400" dirty="0"/>
          </a:p>
        </p:txBody>
      </p:sp>
      <p:sp>
        <p:nvSpPr>
          <p:cNvPr id="2" name="Title 1"/>
          <p:cNvSpPr>
            <a:spLocks noGrp="1"/>
          </p:cNvSpPr>
          <p:nvPr>
            <p:ph type="title"/>
          </p:nvPr>
        </p:nvSpPr>
        <p:spPr/>
        <p:txBody>
          <a:bodyPr>
            <a:normAutofit/>
          </a:bodyPr>
          <a:lstStyle/>
          <a:p>
            <a:r>
              <a:rPr lang="en-US"/>
              <a:t>HSA:  Record Checklist </a:t>
            </a:r>
            <a:endParaRPr lang="en-US" sz="1100"/>
          </a:p>
        </p:txBody>
      </p:sp>
    </p:spTree>
    <p:extLst>
      <p:ext uri="{BB962C8B-B14F-4D97-AF65-F5344CB8AC3E}">
        <p14:creationId xmlns:p14="http://schemas.microsoft.com/office/powerpoint/2010/main" val="18585710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E4390-F7DD-6143-F46C-CCB8FC6B3498}"/>
              </a:ext>
            </a:extLst>
          </p:cNvPr>
          <p:cNvSpPr>
            <a:spLocks noGrp="1"/>
          </p:cNvSpPr>
          <p:nvPr>
            <p:ph type="title"/>
          </p:nvPr>
        </p:nvSpPr>
        <p:spPr/>
        <p:txBody>
          <a:bodyPr>
            <a:normAutofit fontScale="90000"/>
          </a:bodyPr>
          <a:lstStyle/>
          <a:p>
            <a:r>
              <a:rPr lang="en-US" dirty="0"/>
              <a:t>Using your HSA for a Provider Visit</a:t>
            </a:r>
          </a:p>
        </p:txBody>
      </p:sp>
      <p:pic>
        <p:nvPicPr>
          <p:cNvPr id="4" name="Content Placeholder 3">
            <a:extLst>
              <a:ext uri="{FF2B5EF4-FFF2-40B4-BE49-F238E27FC236}">
                <a16:creationId xmlns:a16="http://schemas.microsoft.com/office/drawing/2014/main" id="{5F0AB164-15D8-6810-60EC-92061D330CD8}"/>
              </a:ext>
            </a:extLst>
          </p:cNvPr>
          <p:cNvPicPr>
            <a:picLocks noGrp="1" noChangeAspect="1"/>
          </p:cNvPicPr>
          <p:nvPr>
            <p:ph idx="1"/>
          </p:nvPr>
        </p:nvPicPr>
        <p:blipFill>
          <a:blip r:embed="rId3"/>
          <a:stretch>
            <a:fillRect/>
          </a:stretch>
        </p:blipFill>
        <p:spPr>
          <a:xfrm>
            <a:off x="304800" y="1324554"/>
            <a:ext cx="8534400" cy="4727919"/>
          </a:xfrm>
          <a:prstGeom prst="rect">
            <a:avLst/>
          </a:prstGeom>
        </p:spPr>
      </p:pic>
    </p:spTree>
    <p:extLst>
      <p:ext uri="{BB962C8B-B14F-4D97-AF65-F5344CB8AC3E}">
        <p14:creationId xmlns:p14="http://schemas.microsoft.com/office/powerpoint/2010/main" val="173126478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FF8FE-98BD-C05F-781F-B6E61868D7B8}"/>
              </a:ext>
            </a:extLst>
          </p:cNvPr>
          <p:cNvSpPr>
            <a:spLocks noGrp="1"/>
          </p:cNvSpPr>
          <p:nvPr>
            <p:ph type="title"/>
          </p:nvPr>
        </p:nvSpPr>
        <p:spPr/>
        <p:txBody>
          <a:bodyPr>
            <a:normAutofit fontScale="90000"/>
          </a:bodyPr>
          <a:lstStyle/>
          <a:p>
            <a:r>
              <a:rPr lang="en-US" dirty="0"/>
              <a:t>Using your HSA for Prescription Drugs</a:t>
            </a:r>
          </a:p>
        </p:txBody>
      </p:sp>
      <p:pic>
        <p:nvPicPr>
          <p:cNvPr id="4" name="Content Placeholder 3">
            <a:extLst>
              <a:ext uri="{FF2B5EF4-FFF2-40B4-BE49-F238E27FC236}">
                <a16:creationId xmlns:a16="http://schemas.microsoft.com/office/drawing/2014/main" id="{F85C5E16-0B26-BF40-3C71-CA97272462EF}"/>
              </a:ext>
            </a:extLst>
          </p:cNvPr>
          <p:cNvPicPr>
            <a:picLocks noGrp="1" noChangeAspect="1"/>
          </p:cNvPicPr>
          <p:nvPr>
            <p:ph idx="1"/>
          </p:nvPr>
        </p:nvPicPr>
        <p:blipFill>
          <a:blip r:embed="rId3"/>
          <a:stretch>
            <a:fillRect/>
          </a:stretch>
        </p:blipFill>
        <p:spPr>
          <a:xfrm>
            <a:off x="381000" y="1324554"/>
            <a:ext cx="8382000" cy="4727919"/>
          </a:xfrm>
          <a:prstGeom prst="rect">
            <a:avLst/>
          </a:prstGeom>
        </p:spPr>
      </p:pic>
    </p:spTree>
    <p:extLst>
      <p:ext uri="{BB962C8B-B14F-4D97-AF65-F5344CB8AC3E}">
        <p14:creationId xmlns:p14="http://schemas.microsoft.com/office/powerpoint/2010/main" val="35009922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9A48BA-1CD3-5F37-8621-6BE78D360191}"/>
              </a:ext>
            </a:extLst>
          </p:cNvPr>
          <p:cNvSpPr>
            <a:spLocks noGrp="1"/>
          </p:cNvSpPr>
          <p:nvPr>
            <p:ph idx="1"/>
          </p:nvPr>
        </p:nvSpPr>
        <p:spPr/>
        <p:txBody>
          <a:bodyPr/>
          <a:lstStyle/>
          <a:p>
            <a:r>
              <a:rPr lang="en-US" dirty="0">
                <a:solidFill>
                  <a:srgbClr val="000000"/>
                </a:solidFill>
              </a:rPr>
              <a:t>P&amp;A Group is the Health Savings Account administrator </a:t>
            </a:r>
          </a:p>
          <a:p>
            <a:pPr lvl="1"/>
            <a:r>
              <a:rPr lang="en-US" dirty="0">
                <a:solidFill>
                  <a:srgbClr val="000000"/>
                </a:solidFill>
              </a:rPr>
              <a:t>A Health Savings Account (HSA) is an individual banking account. Once you apply for a HSA and before your account can be opened, P&amp;A will need to confirm your full name, residential mailing address, date of birth, and social security number as required by the USA Patriot Act. This process is called the Customer Identification Program or CIP. </a:t>
            </a:r>
          </a:p>
          <a:p>
            <a:pPr lvl="1"/>
            <a:r>
              <a:rPr lang="en-US" sz="1800" dirty="0">
                <a:solidFill>
                  <a:srgbClr val="000000"/>
                </a:solidFill>
              </a:rPr>
              <a:t>Muhlenberg College will submit your enrollment information to P&amp;A Group.  P&amp;A Group will reach out to you directly if you did not pass the CIP and additional information is needed. </a:t>
            </a:r>
          </a:p>
          <a:p>
            <a:pPr lvl="2"/>
            <a:r>
              <a:rPr lang="en-US" dirty="0">
                <a:solidFill>
                  <a:srgbClr val="000000"/>
                </a:solidFill>
              </a:rPr>
              <a:t>Be sure to respond promptly if P&amp;A Group reaches out to you for additional information to open your HSA.</a:t>
            </a:r>
          </a:p>
          <a:p>
            <a:endParaRPr lang="en-US" dirty="0"/>
          </a:p>
        </p:txBody>
      </p:sp>
      <p:sp>
        <p:nvSpPr>
          <p:cNvPr id="3" name="Title 2">
            <a:extLst>
              <a:ext uri="{FF2B5EF4-FFF2-40B4-BE49-F238E27FC236}">
                <a16:creationId xmlns:a16="http://schemas.microsoft.com/office/drawing/2014/main" id="{96D1CB05-A2CD-8D51-2401-91C4140D52F4}"/>
              </a:ext>
            </a:extLst>
          </p:cNvPr>
          <p:cNvSpPr>
            <a:spLocks noGrp="1"/>
          </p:cNvSpPr>
          <p:nvPr>
            <p:ph type="title"/>
          </p:nvPr>
        </p:nvSpPr>
        <p:spPr/>
        <p:txBody>
          <a:bodyPr/>
          <a:lstStyle/>
          <a:p>
            <a:r>
              <a:rPr lang="en-US" dirty="0"/>
              <a:t>P&amp;A Group</a:t>
            </a:r>
          </a:p>
        </p:txBody>
      </p:sp>
    </p:spTree>
    <p:extLst>
      <p:ext uri="{BB962C8B-B14F-4D97-AF65-F5344CB8AC3E}">
        <p14:creationId xmlns:p14="http://schemas.microsoft.com/office/powerpoint/2010/main" val="5117962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18990-46D3-235A-0435-6551A203CF86}"/>
              </a:ext>
            </a:extLst>
          </p:cNvPr>
          <p:cNvSpPr>
            <a:spLocks noGrp="1"/>
          </p:cNvSpPr>
          <p:nvPr>
            <p:ph idx="1"/>
          </p:nvPr>
        </p:nvSpPr>
        <p:spPr>
          <a:xfrm>
            <a:off x="609600" y="1324554"/>
            <a:ext cx="6306224" cy="4847646"/>
          </a:xfrm>
        </p:spPr>
        <p:txBody>
          <a:bodyPr>
            <a:normAutofit fontScale="92500" lnSpcReduction="10000"/>
          </a:bodyPr>
          <a:lstStyle/>
          <a:p>
            <a:r>
              <a:rPr lang="en-US" sz="2000" dirty="0">
                <a:solidFill>
                  <a:srgbClr val="000000"/>
                </a:solidFill>
              </a:rPr>
              <a:t>After your account has been opened, you will receive a HSA debit card from P&amp;A Group.  You can use this card to pay for qualifying expenses at the point of sale (be sure to keep  your receipts as previously discussed).  </a:t>
            </a:r>
          </a:p>
          <a:p>
            <a:pPr lvl="1"/>
            <a:r>
              <a:rPr lang="en-US" dirty="0">
                <a:solidFill>
                  <a:srgbClr val="000000"/>
                </a:solidFill>
              </a:rPr>
              <a:t>If you were enrolled in the HSA last year, you will NOT receive a new HSA debit card each year; you should continue to utilize your current HSA debit card (P&amp;A will mail a new debit card in advance of expiration of your current card)  </a:t>
            </a:r>
          </a:p>
          <a:p>
            <a:r>
              <a:rPr lang="en-US" sz="2100" dirty="0">
                <a:solidFill>
                  <a:srgbClr val="000000"/>
                </a:solidFill>
              </a:rPr>
              <a:t>You</a:t>
            </a:r>
            <a:r>
              <a:rPr lang="en-US" sz="2000" dirty="0">
                <a:solidFill>
                  <a:srgbClr val="000000"/>
                </a:solidFill>
              </a:rPr>
              <a:t> can order additional debit cards for your spouse and eligible dependents on the P&amp;A website. </a:t>
            </a:r>
          </a:p>
          <a:p>
            <a:r>
              <a:rPr lang="en-US" sz="2000" dirty="0">
                <a:solidFill>
                  <a:srgbClr val="000000"/>
                </a:solidFill>
              </a:rPr>
              <a:t>If you are not able to pay a provider utilizing the HSA debit card, you can pay the provider directly from your account via the P&amp;A portal or you can reimburse yourself if you paid for the service out of pocket. </a:t>
            </a:r>
          </a:p>
          <a:p>
            <a:pPr marL="0" indent="0">
              <a:buNone/>
            </a:pPr>
            <a:endParaRPr lang="en-US" sz="2000" dirty="0"/>
          </a:p>
          <a:p>
            <a:endParaRPr lang="en-US" dirty="0"/>
          </a:p>
        </p:txBody>
      </p:sp>
      <p:sp>
        <p:nvSpPr>
          <p:cNvPr id="3" name="Title 2">
            <a:extLst>
              <a:ext uri="{FF2B5EF4-FFF2-40B4-BE49-F238E27FC236}">
                <a16:creationId xmlns:a16="http://schemas.microsoft.com/office/drawing/2014/main" id="{29E86968-053E-1DAF-ADBF-7C263DF60AA3}"/>
              </a:ext>
            </a:extLst>
          </p:cNvPr>
          <p:cNvSpPr>
            <a:spLocks noGrp="1"/>
          </p:cNvSpPr>
          <p:nvPr>
            <p:ph type="title"/>
          </p:nvPr>
        </p:nvSpPr>
        <p:spPr/>
        <p:txBody>
          <a:bodyPr/>
          <a:lstStyle/>
          <a:p>
            <a:r>
              <a:rPr lang="en-US" dirty="0"/>
              <a:t>P&amp;A Group</a:t>
            </a:r>
          </a:p>
        </p:txBody>
      </p:sp>
      <p:pic>
        <p:nvPicPr>
          <p:cNvPr id="4" name="Picture 3">
            <a:extLst>
              <a:ext uri="{FF2B5EF4-FFF2-40B4-BE49-F238E27FC236}">
                <a16:creationId xmlns:a16="http://schemas.microsoft.com/office/drawing/2014/main" id="{74EF9B3C-1F80-A7E7-0798-126621965014}"/>
              </a:ext>
            </a:extLst>
          </p:cNvPr>
          <p:cNvPicPr>
            <a:picLocks noChangeAspect="1"/>
          </p:cNvPicPr>
          <p:nvPr/>
        </p:nvPicPr>
        <p:blipFill>
          <a:blip r:embed="rId3"/>
          <a:stretch>
            <a:fillRect/>
          </a:stretch>
        </p:blipFill>
        <p:spPr>
          <a:xfrm>
            <a:off x="6937595" y="2057400"/>
            <a:ext cx="1618576" cy="1017111"/>
          </a:xfrm>
          <a:prstGeom prst="rect">
            <a:avLst/>
          </a:prstGeom>
        </p:spPr>
      </p:pic>
    </p:spTree>
    <p:extLst>
      <p:ext uri="{BB962C8B-B14F-4D97-AF65-F5344CB8AC3E}">
        <p14:creationId xmlns:p14="http://schemas.microsoft.com/office/powerpoint/2010/main" val="428328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CAF2A7-4AE8-299C-F929-83B2E62E56AE}"/>
              </a:ext>
            </a:extLst>
          </p:cNvPr>
          <p:cNvSpPr>
            <a:spLocks noGrp="1"/>
          </p:cNvSpPr>
          <p:nvPr>
            <p:ph idx="1"/>
          </p:nvPr>
        </p:nvSpPr>
        <p:spPr/>
        <p:txBody>
          <a:bodyPr/>
          <a:lstStyle/>
          <a:p>
            <a:r>
              <a:rPr lang="en-US" dirty="0">
                <a:solidFill>
                  <a:srgbClr val="000000"/>
                </a:solidFill>
              </a:rPr>
              <a:t>Tax Reporting</a:t>
            </a:r>
          </a:p>
          <a:p>
            <a:pPr lvl="1"/>
            <a:r>
              <a:rPr lang="en-US" dirty="0">
                <a:solidFill>
                  <a:srgbClr val="000000"/>
                </a:solidFill>
              </a:rPr>
              <a:t>IRS form 8889 must be completed with your tax return each year to report total deposits and withdrawals from your account.  You do not have to itemize to complete this form.</a:t>
            </a:r>
          </a:p>
          <a:p>
            <a:r>
              <a:rPr lang="en-US" dirty="0">
                <a:solidFill>
                  <a:srgbClr val="000000"/>
                </a:solidFill>
              </a:rPr>
              <a:t>Investment Accounts</a:t>
            </a:r>
          </a:p>
          <a:p>
            <a:pPr lvl="1"/>
            <a:r>
              <a:rPr lang="en-US" dirty="0">
                <a:solidFill>
                  <a:srgbClr val="000000"/>
                </a:solidFill>
              </a:rPr>
              <a:t>Once your HSA balance reaches $1,000, you can transfer funds to an HSA investment account.  Information is available on the P&amp;A member portal about investment account options. </a:t>
            </a:r>
          </a:p>
          <a:p>
            <a:r>
              <a:rPr lang="en-US" dirty="0">
                <a:solidFill>
                  <a:srgbClr val="000000"/>
                </a:solidFill>
              </a:rPr>
              <a:t>Beneficiaries</a:t>
            </a:r>
          </a:p>
          <a:p>
            <a:pPr lvl="1"/>
            <a:r>
              <a:rPr lang="en-US" dirty="0">
                <a:solidFill>
                  <a:srgbClr val="000000"/>
                </a:solidFill>
              </a:rPr>
              <a:t>Be sure to access your account to designate beneficiaries.</a:t>
            </a:r>
          </a:p>
          <a:p>
            <a:endParaRPr lang="en-US" dirty="0"/>
          </a:p>
        </p:txBody>
      </p:sp>
      <p:sp>
        <p:nvSpPr>
          <p:cNvPr id="3" name="Title 2">
            <a:extLst>
              <a:ext uri="{FF2B5EF4-FFF2-40B4-BE49-F238E27FC236}">
                <a16:creationId xmlns:a16="http://schemas.microsoft.com/office/drawing/2014/main" id="{302212B6-09F7-DA3C-FAF1-016733A54F8E}"/>
              </a:ext>
            </a:extLst>
          </p:cNvPr>
          <p:cNvSpPr>
            <a:spLocks noGrp="1"/>
          </p:cNvSpPr>
          <p:nvPr>
            <p:ph type="title"/>
          </p:nvPr>
        </p:nvSpPr>
        <p:spPr/>
        <p:txBody>
          <a:bodyPr/>
          <a:lstStyle/>
          <a:p>
            <a:r>
              <a:rPr lang="en-US" dirty="0"/>
              <a:t>P&amp;A Group</a:t>
            </a:r>
          </a:p>
        </p:txBody>
      </p:sp>
    </p:spTree>
    <p:extLst>
      <p:ext uri="{BB962C8B-B14F-4D97-AF65-F5344CB8AC3E}">
        <p14:creationId xmlns:p14="http://schemas.microsoft.com/office/powerpoint/2010/main" val="5582805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FA18D71-F7B8-A41D-324B-37E94EF2AB64}"/>
              </a:ext>
            </a:extLst>
          </p:cNvPr>
          <p:cNvPicPr>
            <a:picLocks noGrp="1" noChangeAspect="1"/>
          </p:cNvPicPr>
          <p:nvPr>
            <p:ph idx="1"/>
          </p:nvPr>
        </p:nvPicPr>
        <p:blipFill>
          <a:blip r:embed="rId3"/>
          <a:stretch>
            <a:fillRect/>
          </a:stretch>
        </p:blipFill>
        <p:spPr>
          <a:xfrm>
            <a:off x="381000" y="1317855"/>
            <a:ext cx="5519351" cy="4572000"/>
          </a:xfrm>
          <a:prstGeom prst="rect">
            <a:avLst/>
          </a:prstGeom>
        </p:spPr>
      </p:pic>
      <p:sp>
        <p:nvSpPr>
          <p:cNvPr id="3" name="Title 2">
            <a:extLst>
              <a:ext uri="{FF2B5EF4-FFF2-40B4-BE49-F238E27FC236}">
                <a16:creationId xmlns:a16="http://schemas.microsoft.com/office/drawing/2014/main" id="{87938D43-0EAD-C5A4-EF76-121408087218}"/>
              </a:ext>
            </a:extLst>
          </p:cNvPr>
          <p:cNvSpPr>
            <a:spLocks noGrp="1"/>
          </p:cNvSpPr>
          <p:nvPr>
            <p:ph type="title"/>
          </p:nvPr>
        </p:nvSpPr>
        <p:spPr/>
        <p:txBody>
          <a:bodyPr>
            <a:normAutofit fontScale="90000"/>
          </a:bodyPr>
          <a:lstStyle/>
          <a:p>
            <a:r>
              <a:rPr lang="en-US" dirty="0"/>
              <a:t>P&amp;A Group Participant Support Center &amp; Member Portal</a:t>
            </a:r>
          </a:p>
        </p:txBody>
      </p:sp>
      <p:sp>
        <p:nvSpPr>
          <p:cNvPr id="6" name="TextBox 5">
            <a:extLst>
              <a:ext uri="{FF2B5EF4-FFF2-40B4-BE49-F238E27FC236}">
                <a16:creationId xmlns:a16="http://schemas.microsoft.com/office/drawing/2014/main" id="{6AC4812E-4CDA-231E-E3A8-7241EB740CD0}"/>
              </a:ext>
            </a:extLst>
          </p:cNvPr>
          <p:cNvSpPr txBox="1"/>
          <p:nvPr/>
        </p:nvSpPr>
        <p:spPr>
          <a:xfrm>
            <a:off x="6096000" y="1981200"/>
            <a:ext cx="2895600" cy="1754326"/>
          </a:xfrm>
          <a:prstGeom prst="rect">
            <a:avLst/>
          </a:prstGeom>
          <a:noFill/>
        </p:spPr>
        <p:txBody>
          <a:bodyPr wrap="square">
            <a:spAutoFit/>
          </a:bodyPr>
          <a:lstStyle/>
          <a:p>
            <a:r>
              <a:rPr lang="en-US" sz="1800" dirty="0">
                <a:solidFill>
                  <a:srgbClr val="0563C1"/>
                </a:solidFill>
                <a:hlinkClick r:id="rId4">
                  <a:extLst>
                    <a:ext uri="{A12FA001-AC4F-418D-AE19-62706E023703}">
                      <ahyp:hlinkClr xmlns:ahyp="http://schemas.microsoft.com/office/drawing/2018/hyperlinkcolor" val="tx"/>
                    </a:ext>
                  </a:extLst>
                </a:hlinkClick>
              </a:rPr>
              <a:t>www</a:t>
            </a:r>
            <a:r>
              <a:rPr lang="en-US" sz="1800" dirty="0">
                <a:solidFill>
                  <a:srgbClr val="1107FF"/>
                </a:solidFill>
                <a:hlinkClick r:id="rId4">
                  <a:extLst>
                    <a:ext uri="{A12FA001-AC4F-418D-AE19-62706E023703}">
                      <ahyp:hlinkClr xmlns:ahyp="http://schemas.microsoft.com/office/drawing/2018/hyperlinkcolor" val="tx"/>
                    </a:ext>
                  </a:extLst>
                </a:hlinkClick>
              </a:rPr>
              <a:t>.padmin.com</a:t>
            </a:r>
            <a:endParaRPr lang="en-US" sz="1800" dirty="0">
              <a:solidFill>
                <a:srgbClr val="1107FF"/>
              </a:solidFill>
            </a:endParaRPr>
          </a:p>
          <a:p>
            <a:r>
              <a:rPr lang="en-US" sz="1800" dirty="0"/>
              <a:t> </a:t>
            </a:r>
            <a:endParaRPr lang="en-US" sz="1800" dirty="0">
              <a:solidFill>
                <a:srgbClr val="000000"/>
              </a:solidFill>
            </a:endParaRPr>
          </a:p>
          <a:p>
            <a:r>
              <a:rPr lang="en-US" sz="1800" b="1" dirty="0">
                <a:solidFill>
                  <a:srgbClr val="000000"/>
                </a:solidFill>
              </a:rPr>
              <a:t>Phone:  </a:t>
            </a:r>
            <a:r>
              <a:rPr lang="en-US" sz="1800" dirty="0">
                <a:solidFill>
                  <a:srgbClr val="000000"/>
                </a:solidFill>
              </a:rPr>
              <a:t>716-852-2611 </a:t>
            </a:r>
          </a:p>
          <a:p>
            <a:endParaRPr lang="en-US" sz="1800" dirty="0">
              <a:solidFill>
                <a:srgbClr val="000000"/>
              </a:solidFill>
            </a:endParaRPr>
          </a:p>
          <a:p>
            <a:r>
              <a:rPr lang="en-US" sz="1800" b="1" dirty="0">
                <a:solidFill>
                  <a:srgbClr val="000000"/>
                </a:solidFill>
              </a:rPr>
              <a:t>Hours:  </a:t>
            </a:r>
            <a:r>
              <a:rPr lang="en-US" sz="1800" dirty="0">
                <a:solidFill>
                  <a:srgbClr val="000000"/>
                </a:solidFill>
              </a:rPr>
              <a:t>Monday – Friday 8:30 am – 10:00 pm EST</a:t>
            </a:r>
          </a:p>
        </p:txBody>
      </p:sp>
    </p:spTree>
    <p:extLst>
      <p:ext uri="{BB962C8B-B14F-4D97-AF65-F5344CB8AC3E}">
        <p14:creationId xmlns:p14="http://schemas.microsoft.com/office/powerpoint/2010/main" val="23372635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0"/>
          <p:cNvSpPr>
            <a:spLocks noGrp="1"/>
          </p:cNvSpPr>
          <p:nvPr>
            <p:ph type="ctrTitle"/>
          </p:nvPr>
        </p:nvSpPr>
        <p:spPr>
          <a:xfrm>
            <a:off x="2667000" y="4572000"/>
            <a:ext cx="5707052" cy="1155054"/>
          </a:xfrm>
        </p:spPr>
        <p:txBody>
          <a:bodyPr vert="horz" lIns="91440" tIns="45720" rIns="91440" bIns="45720" rtlCol="0" anchor="ctr">
            <a:normAutofit fontScale="90000"/>
          </a:bodyPr>
          <a:lstStyle/>
          <a:p>
            <a:pPr algn="ctr"/>
            <a:r>
              <a:rPr lang="en-US" sz="4900" b="1" dirty="0">
                <a:solidFill>
                  <a:srgbClr val="000000"/>
                </a:solidFill>
              </a:rPr>
              <a:t>Thank you!!</a:t>
            </a:r>
            <a:br>
              <a:rPr lang="en-US" dirty="0"/>
            </a:br>
            <a:endParaRPr lang="en-US" dirty="0"/>
          </a:p>
        </p:txBody>
      </p:sp>
    </p:spTree>
    <p:extLst>
      <p:ext uri="{BB962C8B-B14F-4D97-AF65-F5344CB8AC3E}">
        <p14:creationId xmlns:p14="http://schemas.microsoft.com/office/powerpoint/2010/main" val="18083712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A05BC-4E7E-D5E3-0EAC-7FF4C567C24E}"/>
              </a:ext>
            </a:extLst>
          </p:cNvPr>
          <p:cNvSpPr>
            <a:spLocks noGrp="1"/>
          </p:cNvSpPr>
          <p:nvPr>
            <p:ph idx="1"/>
          </p:nvPr>
        </p:nvSpPr>
        <p:spPr>
          <a:xfrm>
            <a:off x="593558" y="1324555"/>
            <a:ext cx="7924800" cy="4608094"/>
          </a:xfrm>
        </p:spPr>
        <p:txBody>
          <a:bodyPr>
            <a:normAutofit lnSpcReduction="10000"/>
          </a:bodyPr>
          <a:lstStyle/>
          <a:p>
            <a:pPr marL="460375" lvl="1" indent="-317500">
              <a:buFont typeface="Arial" panose="020B0604020202020204" pitchFamily="34" charset="0"/>
              <a:buChar char="•"/>
            </a:pPr>
            <a:r>
              <a:rPr lang="en-US" sz="2000" dirty="0">
                <a:solidFill>
                  <a:srgbClr val="000000"/>
                </a:solidFill>
              </a:rPr>
              <a:t>In a QHDHP, </a:t>
            </a:r>
            <a:r>
              <a:rPr lang="en-US" sz="2000" b="1" dirty="0">
                <a:solidFill>
                  <a:srgbClr val="000000"/>
                </a:solidFill>
              </a:rPr>
              <a:t>you pay the full negotiated rate for in-network provider charges/prescriptions.</a:t>
            </a:r>
            <a:r>
              <a:rPr lang="en-US" sz="2000" dirty="0">
                <a:solidFill>
                  <a:srgbClr val="000000"/>
                </a:solidFill>
              </a:rPr>
              <a:t> </a:t>
            </a:r>
          </a:p>
          <a:p>
            <a:pPr marL="460375" lvl="1" indent="-317500">
              <a:buFont typeface="Arial" panose="020B0604020202020204" pitchFamily="34" charset="0"/>
              <a:buChar char="•"/>
            </a:pPr>
            <a:r>
              <a:rPr lang="en-US" sz="2000" dirty="0">
                <a:solidFill>
                  <a:srgbClr val="000000"/>
                </a:solidFill>
              </a:rPr>
              <a:t>All paid expenses apply to the deductible (both medical &amp; prescription) until the deductible is satisfied.</a:t>
            </a:r>
          </a:p>
          <a:p>
            <a:pPr marL="692150" lvl="2" indent="-201613"/>
            <a:r>
              <a:rPr lang="en-US" dirty="0">
                <a:solidFill>
                  <a:srgbClr val="000000"/>
                </a:solidFill>
              </a:rPr>
              <a:t>For example:  You go to your primary care physician (“PCP”) because you are ill. The negotiated rate that Capital Blue Cross has for an office visit with the PCP is $125. You pay the full $125 for the visit and it will apply to your deductible (if your deductible has not been met). You then go to the pharmacy to pickup an antibiotic for your illness; the charge for that antibiotic is $65; you will pay the full $65 for the prescription, and it will apply to your deductible (if your deductible has not been met). </a:t>
            </a:r>
          </a:p>
          <a:p>
            <a:pPr marL="460375" lvl="1" indent="-317500">
              <a:buFont typeface="Arial" panose="020B0604020202020204" pitchFamily="34" charset="0"/>
              <a:buChar char="•"/>
            </a:pPr>
            <a:r>
              <a:rPr lang="en-US" b="1" dirty="0">
                <a:solidFill>
                  <a:srgbClr val="000000"/>
                </a:solidFill>
              </a:rPr>
              <a:t>After</a:t>
            </a:r>
            <a:r>
              <a:rPr lang="en-US" dirty="0">
                <a:solidFill>
                  <a:srgbClr val="000000"/>
                </a:solidFill>
              </a:rPr>
              <a:t> the deductible is met, 20%-member coinsurance applies to all services (until the out-of-pocket maximum is met). </a:t>
            </a:r>
          </a:p>
          <a:p>
            <a:pPr marL="485775" lvl="1" indent="-342900">
              <a:buFont typeface="Arial" panose="020B0604020202020204" pitchFamily="34" charset="0"/>
              <a:buChar char="•"/>
            </a:pPr>
            <a:r>
              <a:rPr lang="en-US" sz="2000" dirty="0">
                <a:solidFill>
                  <a:srgbClr val="000000"/>
                </a:solidFill>
              </a:rPr>
              <a:t>2025 </a:t>
            </a:r>
            <a:r>
              <a:rPr lang="en-US" sz="2000" b="1" dirty="0">
                <a:solidFill>
                  <a:srgbClr val="000000"/>
                </a:solidFill>
              </a:rPr>
              <a:t>maximum</a:t>
            </a:r>
            <a:r>
              <a:rPr lang="en-US" sz="2000" dirty="0">
                <a:solidFill>
                  <a:srgbClr val="000000"/>
                </a:solidFill>
              </a:rPr>
              <a:t> out-of-pocket limits:  </a:t>
            </a:r>
          </a:p>
          <a:p>
            <a:pPr marL="692150" lvl="2" indent="-231775"/>
            <a:r>
              <a:rPr lang="en-US" sz="1800" dirty="0">
                <a:solidFill>
                  <a:srgbClr val="000000"/>
                </a:solidFill>
              </a:rPr>
              <a:t>$6,000 individual &amp; $12,000 family</a:t>
            </a:r>
          </a:p>
          <a:p>
            <a:endParaRPr lang="en-US" dirty="0"/>
          </a:p>
        </p:txBody>
      </p:sp>
      <p:sp>
        <p:nvSpPr>
          <p:cNvPr id="3" name="Title 2">
            <a:extLst>
              <a:ext uri="{FF2B5EF4-FFF2-40B4-BE49-F238E27FC236}">
                <a16:creationId xmlns:a16="http://schemas.microsoft.com/office/drawing/2014/main" id="{E367F685-56FE-1846-8EFE-33B06F6B4203}"/>
              </a:ext>
            </a:extLst>
          </p:cNvPr>
          <p:cNvSpPr>
            <a:spLocks noGrp="1"/>
          </p:cNvSpPr>
          <p:nvPr>
            <p:ph type="title"/>
          </p:nvPr>
        </p:nvSpPr>
        <p:spPr/>
        <p:txBody>
          <a:bodyPr>
            <a:normAutofit fontScale="90000"/>
          </a:bodyPr>
          <a:lstStyle/>
          <a:p>
            <a:r>
              <a:rPr lang="en-US" dirty="0"/>
              <a:t>Qualified High Deductible Health Plan (QHDHP)</a:t>
            </a:r>
          </a:p>
        </p:txBody>
      </p:sp>
    </p:spTree>
    <p:extLst>
      <p:ext uri="{BB962C8B-B14F-4D97-AF65-F5344CB8AC3E}">
        <p14:creationId xmlns:p14="http://schemas.microsoft.com/office/powerpoint/2010/main" val="5022193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A05BC-4E7E-D5E3-0EAC-7FF4C567C24E}"/>
              </a:ext>
            </a:extLst>
          </p:cNvPr>
          <p:cNvSpPr>
            <a:spLocks noGrp="1"/>
          </p:cNvSpPr>
          <p:nvPr>
            <p:ph idx="1"/>
          </p:nvPr>
        </p:nvSpPr>
        <p:spPr>
          <a:xfrm>
            <a:off x="609600" y="1219200"/>
            <a:ext cx="7924800" cy="4953000"/>
          </a:xfrm>
        </p:spPr>
        <p:txBody>
          <a:bodyPr>
            <a:normAutofit/>
          </a:bodyPr>
          <a:lstStyle/>
          <a:p>
            <a:r>
              <a:rPr lang="en-US" dirty="0">
                <a:solidFill>
                  <a:srgbClr val="000000"/>
                </a:solidFill>
              </a:rPr>
              <a:t>When considering whether to enroll in the PPO plan or the QHDHP with HSA, consider some of the following points:</a:t>
            </a:r>
          </a:p>
          <a:p>
            <a:pPr lvl="1"/>
            <a:r>
              <a:rPr lang="en-US" dirty="0">
                <a:solidFill>
                  <a:srgbClr val="000000"/>
                </a:solidFill>
              </a:rPr>
              <a:t>QHDHP</a:t>
            </a:r>
          </a:p>
          <a:p>
            <a:pPr lvl="2"/>
            <a:r>
              <a:rPr lang="en-US" dirty="0">
                <a:solidFill>
                  <a:srgbClr val="000000"/>
                </a:solidFill>
              </a:rPr>
              <a:t>Higher up front costs for medical &amp; prescription services </a:t>
            </a:r>
          </a:p>
          <a:p>
            <a:pPr lvl="2"/>
            <a:r>
              <a:rPr lang="en-US" dirty="0">
                <a:solidFill>
                  <a:srgbClr val="000000"/>
                </a:solidFill>
              </a:rPr>
              <a:t>Lower premiums</a:t>
            </a:r>
          </a:p>
          <a:p>
            <a:pPr lvl="2"/>
            <a:r>
              <a:rPr lang="en-US" dirty="0">
                <a:solidFill>
                  <a:srgbClr val="000000"/>
                </a:solidFill>
              </a:rPr>
              <a:t>Triple tax savings </a:t>
            </a:r>
          </a:p>
          <a:p>
            <a:pPr lvl="2"/>
            <a:r>
              <a:rPr lang="en-US" dirty="0">
                <a:solidFill>
                  <a:srgbClr val="000000"/>
                </a:solidFill>
              </a:rPr>
              <a:t>Additional way to potentially save for retirement</a:t>
            </a:r>
          </a:p>
          <a:p>
            <a:pPr lvl="2"/>
            <a:r>
              <a:rPr lang="en-US" dirty="0">
                <a:solidFill>
                  <a:srgbClr val="000000"/>
                </a:solidFill>
              </a:rPr>
              <a:t>May be a good option for those individuals who don’t have a lot of anticipated medical and prescription drug expenses</a:t>
            </a:r>
          </a:p>
          <a:p>
            <a:pPr lvl="1"/>
            <a:r>
              <a:rPr lang="en-US" sz="1800" dirty="0">
                <a:solidFill>
                  <a:srgbClr val="000000"/>
                </a:solidFill>
              </a:rPr>
              <a:t>PPO: </a:t>
            </a:r>
          </a:p>
          <a:p>
            <a:pPr lvl="2"/>
            <a:r>
              <a:rPr lang="en-US" dirty="0">
                <a:solidFill>
                  <a:srgbClr val="000000"/>
                </a:solidFill>
              </a:rPr>
              <a:t>Lower up front costs for medical &amp; prescription services </a:t>
            </a:r>
          </a:p>
          <a:p>
            <a:pPr lvl="2"/>
            <a:r>
              <a:rPr lang="en-US" dirty="0">
                <a:solidFill>
                  <a:srgbClr val="000000"/>
                </a:solidFill>
              </a:rPr>
              <a:t>Higher premiums </a:t>
            </a:r>
          </a:p>
        </p:txBody>
      </p:sp>
      <p:sp>
        <p:nvSpPr>
          <p:cNvPr id="3" name="Title 2">
            <a:extLst>
              <a:ext uri="{FF2B5EF4-FFF2-40B4-BE49-F238E27FC236}">
                <a16:creationId xmlns:a16="http://schemas.microsoft.com/office/drawing/2014/main" id="{E367F685-56FE-1846-8EFE-33B06F6B4203}"/>
              </a:ext>
            </a:extLst>
          </p:cNvPr>
          <p:cNvSpPr>
            <a:spLocks noGrp="1"/>
          </p:cNvSpPr>
          <p:nvPr>
            <p:ph type="title"/>
          </p:nvPr>
        </p:nvSpPr>
        <p:spPr/>
        <p:txBody>
          <a:bodyPr>
            <a:normAutofit/>
          </a:bodyPr>
          <a:lstStyle/>
          <a:p>
            <a:r>
              <a:rPr lang="en-US" dirty="0"/>
              <a:t>QHDHP w/HSA</a:t>
            </a:r>
          </a:p>
        </p:txBody>
      </p:sp>
    </p:spTree>
    <p:extLst>
      <p:ext uri="{BB962C8B-B14F-4D97-AF65-F5344CB8AC3E}">
        <p14:creationId xmlns:p14="http://schemas.microsoft.com/office/powerpoint/2010/main" val="20396946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QHDHP Medical Plan Highlights</a:t>
            </a:r>
          </a:p>
        </p:txBody>
      </p:sp>
      <p:sp>
        <p:nvSpPr>
          <p:cNvPr id="4" name="TextBox 3"/>
          <p:cNvSpPr txBox="1"/>
          <p:nvPr/>
        </p:nvSpPr>
        <p:spPr>
          <a:xfrm>
            <a:off x="516653" y="1188163"/>
            <a:ext cx="7831665" cy="461665"/>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QHDHP: the deductible is combined to include medical &amp; prescription drug costs for in-network providers. **The out-of-pocket max. includes deductible, all eligible medical &amp; prescription drug copays &amp; coinsurance amounts.</a:t>
            </a:r>
          </a:p>
        </p:txBody>
      </p:sp>
      <p:graphicFrame>
        <p:nvGraphicFramePr>
          <p:cNvPr id="3" name="Medical_Plan_Table_1">
            <a:extLst>
              <a:ext uri="{FF2B5EF4-FFF2-40B4-BE49-F238E27FC236}">
                <a16:creationId xmlns:a16="http://schemas.microsoft.com/office/drawing/2014/main" id="{A9CEC5D4-5CEF-41A0-AC31-AA3D48C63F8C}"/>
              </a:ext>
            </a:extLst>
          </p:cNvPr>
          <p:cNvGraphicFramePr>
            <a:graphicFrameLocks noGrp="1"/>
          </p:cNvGraphicFramePr>
          <p:nvPr>
            <p:extLst>
              <p:ext uri="{D42A27DB-BD31-4B8C-83A1-F6EECF244321}">
                <p14:modId xmlns:p14="http://schemas.microsoft.com/office/powerpoint/2010/main" val="4129047330"/>
              </p:ext>
            </p:extLst>
          </p:nvPr>
        </p:nvGraphicFramePr>
        <p:xfrm>
          <a:off x="516653" y="1649828"/>
          <a:ext cx="8017747" cy="4021512"/>
        </p:xfrm>
        <a:graphic>
          <a:graphicData uri="http://schemas.openxmlformats.org/drawingml/2006/table">
            <a:tbl>
              <a:tblPr firstRow="1" bandRow="1">
                <a:tableStyleId>{69012ECD-51FC-41F1-AA8D-1B2483CD663E}</a:tableStyleId>
              </a:tblPr>
              <a:tblGrid>
                <a:gridCol w="3913425">
                  <a:extLst>
                    <a:ext uri="{9D8B030D-6E8A-4147-A177-3AD203B41FA5}">
                      <a16:colId xmlns:a16="http://schemas.microsoft.com/office/drawing/2014/main" val="4024297014"/>
                    </a:ext>
                  </a:extLst>
                </a:gridCol>
                <a:gridCol w="4104322">
                  <a:extLst>
                    <a:ext uri="{9D8B030D-6E8A-4147-A177-3AD203B41FA5}">
                      <a16:colId xmlns:a16="http://schemas.microsoft.com/office/drawing/2014/main" val="20002"/>
                    </a:ext>
                  </a:extLst>
                </a:gridCol>
              </a:tblGrid>
              <a:tr h="489102">
                <a:tc>
                  <a:txBody>
                    <a:bodyPr/>
                    <a:lstStyle/>
                    <a:p>
                      <a:endParaRPr lang="en-US" sz="1200">
                        <a:latin typeface="Arial" panose="020B0604020202020204" pitchFamily="34" charset="0"/>
                        <a:cs typeface="Arial" panose="020B0604020202020204" pitchFamily="34" charset="0"/>
                      </a:endParaRPr>
                    </a:p>
                  </a:txBody>
                  <a:tcPr>
                    <a:solidFill>
                      <a:schemeClr val="tx2"/>
                    </a:solidFill>
                  </a:tcPr>
                </a:tc>
                <a:tc>
                  <a:txBody>
                    <a:bodyPr/>
                    <a:lstStyle/>
                    <a:p>
                      <a:r>
                        <a:rPr lang="en-US" sz="1200" dirty="0">
                          <a:latin typeface="Arial" panose="020B0604020202020204" pitchFamily="34" charset="0"/>
                          <a:cs typeface="Arial" panose="020B0604020202020204" pitchFamily="34" charset="0"/>
                        </a:rPr>
                        <a:t>Capital Blue Cross QHDHP w/HSA (In-Network benefits illustrated) </a:t>
                      </a:r>
                    </a:p>
                  </a:txBody>
                  <a:tcPr>
                    <a:solidFill>
                      <a:schemeClr val="tx2"/>
                    </a:solidFill>
                  </a:tcPr>
                </a:tc>
                <a:extLst>
                  <a:ext uri="{0D108BD9-81ED-4DB2-BD59-A6C34878D82A}">
                    <a16:rowId xmlns:a16="http://schemas.microsoft.com/office/drawing/2014/main" val="1434087562"/>
                  </a:ext>
                </a:extLst>
              </a:tr>
              <a:tr h="45649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dirty="0">
                          <a:solidFill>
                            <a:srgbClr val="000000"/>
                          </a:solidFill>
                          <a:latin typeface="Arial" panose="020B0604020202020204" pitchFamily="34" charset="0"/>
                          <a:cs typeface="Arial" panose="020B0604020202020204" pitchFamily="34" charset="0"/>
                        </a:rPr>
                        <a:t>Annual</a:t>
                      </a:r>
                      <a:r>
                        <a:rPr lang="en-US" sz="1200" b="1" baseline="0" dirty="0">
                          <a:solidFill>
                            <a:srgbClr val="000000"/>
                          </a:solidFill>
                          <a:latin typeface="Arial" panose="020B0604020202020204" pitchFamily="34" charset="0"/>
                          <a:cs typeface="Arial" panose="020B0604020202020204" pitchFamily="34" charset="0"/>
                        </a:rPr>
                        <a:t> Deductible</a:t>
                      </a:r>
                      <a:endParaRPr lang="en-US" sz="1100" b="0" dirty="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a:solidFill>
                            <a:srgbClr val="000000"/>
                          </a:solidFill>
                          <a:latin typeface="Arial" panose="020B0604020202020204" pitchFamily="34" charset="0"/>
                          <a:cs typeface="Arial" panose="020B0604020202020204" pitchFamily="34" charset="0"/>
                        </a:rPr>
                        <a:t>$3,500 per individual
$7,000 per family</a:t>
                      </a:r>
                    </a:p>
                  </a:txBody>
                  <a:tcPr anchor="ctr"/>
                </a:tc>
                <a:extLst>
                  <a:ext uri="{0D108BD9-81ED-4DB2-BD59-A6C34878D82A}">
                    <a16:rowId xmlns:a16="http://schemas.microsoft.com/office/drawing/2014/main" val="175366235"/>
                  </a:ext>
                </a:extLst>
              </a:tr>
              <a:tr h="635833">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dirty="0">
                          <a:solidFill>
                            <a:srgbClr val="000000"/>
                          </a:solidFill>
                          <a:latin typeface="Arial" panose="020B0604020202020204" pitchFamily="34" charset="0"/>
                          <a:cs typeface="Arial" panose="020B0604020202020204" pitchFamily="34" charset="0"/>
                        </a:rPr>
                        <a:t>Embedded Deductible</a:t>
                      </a:r>
                      <a:endParaRPr lang="en-US" sz="1100" b="0" dirty="0">
                        <a:solidFill>
                          <a:srgbClr val="000000"/>
                        </a:solidFill>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solidFill>
                            <a:srgbClr val="000000"/>
                          </a:solidFill>
                          <a:latin typeface="Arial" panose="020B0604020202020204" pitchFamily="34" charset="0"/>
                          <a:cs typeface="Arial" panose="020B0604020202020204" pitchFamily="34" charset="0"/>
                        </a:rPr>
                        <a:t>The amount paid by each member towards the family deductible are limited to the amount of each member’s individual deductible. </a:t>
                      </a:r>
                    </a:p>
                  </a:txBody>
                  <a:tcPr anchor="ctr"/>
                </a:tc>
                <a:extLst>
                  <a:ext uri="{0D108BD9-81ED-4DB2-BD59-A6C34878D82A}">
                    <a16:rowId xmlns:a16="http://schemas.microsoft.com/office/drawing/2014/main" val="3888849460"/>
                  </a:ext>
                </a:extLst>
              </a:tr>
              <a:tr h="456496">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dirty="0">
                          <a:solidFill>
                            <a:srgbClr val="000000"/>
                          </a:solidFill>
                          <a:latin typeface="Arial" panose="020B0604020202020204" pitchFamily="34" charset="0"/>
                          <a:cs typeface="Arial" panose="020B0604020202020204" pitchFamily="34" charset="0"/>
                        </a:rPr>
                        <a:t>Annual Out-of-Pocket Maximum**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dirty="0">
                          <a:solidFill>
                            <a:srgbClr val="000000"/>
                          </a:solidFill>
                          <a:latin typeface="Arial" panose="020B0604020202020204" pitchFamily="34" charset="0"/>
                          <a:cs typeface="Arial" panose="020B0604020202020204" pitchFamily="34" charset="0"/>
                        </a:rPr>
                        <a:t>$6,000 per individual
$12,000 per family</a:t>
                      </a:r>
                    </a:p>
                  </a:txBody>
                  <a:tcPr anchor="ctr"/>
                </a:tc>
                <a:extLst>
                  <a:ext uri="{0D108BD9-81ED-4DB2-BD59-A6C34878D82A}">
                    <a16:rowId xmlns:a16="http://schemas.microsoft.com/office/drawing/2014/main" val="1432364508"/>
                  </a:ext>
                </a:extLst>
              </a:tr>
              <a:tr h="39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dirty="0">
                          <a:solidFill>
                            <a:srgbClr val="000000"/>
                          </a:solidFill>
                          <a:latin typeface="Arial" panose="020B0604020202020204" pitchFamily="34" charset="0"/>
                          <a:ea typeface="+mn-ea"/>
                          <a:cs typeface="Arial" panose="020B0604020202020204" pitchFamily="34" charset="0"/>
                        </a:rPr>
                        <a:t>Plan Coinsurance (member)</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3633078324"/>
                  </a:ext>
                </a:extLst>
              </a:tr>
              <a:tr h="39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rgbClr val="000000"/>
                          </a:solidFill>
                          <a:latin typeface="Arial" panose="020B0604020202020204" pitchFamily="34" charset="0"/>
                          <a:ea typeface="+mn-ea"/>
                          <a:cs typeface="Arial" panose="020B0604020202020204" pitchFamily="34" charset="0"/>
                        </a:rPr>
                        <a:t>Office Visit</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1414449264"/>
                  </a:ext>
                </a:extLst>
              </a:tr>
              <a:tr h="39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rgbClr val="000000"/>
                          </a:solidFill>
                          <a:latin typeface="Arial" panose="020B0604020202020204" pitchFamily="34" charset="0"/>
                          <a:ea typeface="+mn-ea"/>
                          <a:cs typeface="Arial" panose="020B0604020202020204" pitchFamily="34" charset="0"/>
                        </a:rPr>
                        <a:t>Lab &amp; X-ray</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 </a:t>
                      </a:r>
                    </a:p>
                  </a:txBody>
                  <a:tcPr anchor="ctr"/>
                </a:tc>
                <a:extLst>
                  <a:ext uri="{0D108BD9-81ED-4DB2-BD59-A6C34878D82A}">
                    <a16:rowId xmlns:a16="http://schemas.microsoft.com/office/drawing/2014/main" val="2468696840"/>
                  </a:ext>
                </a:extLst>
              </a:tr>
              <a:tr h="39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rgbClr val="000000"/>
                          </a:solidFill>
                          <a:latin typeface="Arial" panose="020B0604020202020204" pitchFamily="34" charset="0"/>
                          <a:ea typeface="+mn-ea"/>
                          <a:cs typeface="Arial" panose="020B0604020202020204" pitchFamily="34" charset="0"/>
                        </a:rPr>
                        <a:t>Inpatient Hospital</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 </a:t>
                      </a:r>
                    </a:p>
                  </a:txBody>
                  <a:tcPr anchor="ctr"/>
                </a:tc>
                <a:extLst>
                  <a:ext uri="{0D108BD9-81ED-4DB2-BD59-A6C34878D82A}">
                    <a16:rowId xmlns:a16="http://schemas.microsoft.com/office/drawing/2014/main" val="757173328"/>
                  </a:ext>
                </a:extLst>
              </a:tr>
              <a:tr h="39671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rgbClr val="000000"/>
                          </a:solidFill>
                          <a:latin typeface="Arial" panose="020B0604020202020204" pitchFamily="34" charset="0"/>
                          <a:ea typeface="+mn-ea"/>
                          <a:cs typeface="Arial" panose="020B0604020202020204" pitchFamily="34" charset="0"/>
                        </a:rPr>
                        <a:t>Emergency Room</a:t>
                      </a: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2082933287"/>
                  </a:ext>
                </a:extLst>
              </a:tr>
            </a:tbl>
          </a:graphicData>
        </a:graphic>
      </p:graphicFrame>
      <p:sp>
        <p:nvSpPr>
          <p:cNvPr id="6" name="TextBox 5">
            <a:extLst>
              <a:ext uri="{FF2B5EF4-FFF2-40B4-BE49-F238E27FC236}">
                <a16:creationId xmlns:a16="http://schemas.microsoft.com/office/drawing/2014/main" id="{06B823B4-36D0-0837-8C08-BF702B4A5D1D}"/>
              </a:ext>
            </a:extLst>
          </p:cNvPr>
          <p:cNvSpPr txBox="1"/>
          <p:nvPr/>
        </p:nvSpPr>
        <p:spPr>
          <a:xfrm>
            <a:off x="500611" y="5734302"/>
            <a:ext cx="8017747" cy="584775"/>
          </a:xfrm>
          <a:prstGeom prst="rect">
            <a:avLst/>
          </a:prstGeom>
          <a:noFill/>
        </p:spPr>
        <p:txBody>
          <a:bodyPr wrap="square">
            <a:spAutoFit/>
          </a:bodyPr>
          <a:lstStyle/>
          <a:p>
            <a:pPr algn="ctr"/>
            <a:r>
              <a:rPr lang="en-US" sz="1600" dirty="0">
                <a:solidFill>
                  <a:srgbClr val="000000"/>
                </a:solidFill>
                <a:highlight>
                  <a:srgbClr val="FFFF00"/>
                </a:highlight>
              </a:rPr>
              <a:t>Preventive Care (following the CBC preventive care schedule) is covered at 100% at In-Network providers; the deductible is waived. </a:t>
            </a:r>
          </a:p>
        </p:txBody>
      </p:sp>
    </p:spTree>
    <p:extLst>
      <p:ext uri="{BB962C8B-B14F-4D97-AF65-F5344CB8AC3E}">
        <p14:creationId xmlns:p14="http://schemas.microsoft.com/office/powerpoint/2010/main" val="9999868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QHDHP Rx Highlights</a:t>
            </a:r>
            <a:endParaRPr lang="en-US" sz="1100" dirty="0"/>
          </a:p>
        </p:txBody>
      </p:sp>
      <p:graphicFrame>
        <p:nvGraphicFramePr>
          <p:cNvPr id="4" name="Medical_Prescription_Table">
            <a:extLst>
              <a:ext uri="{FF2B5EF4-FFF2-40B4-BE49-F238E27FC236}">
                <a16:creationId xmlns:a16="http://schemas.microsoft.com/office/drawing/2014/main" id="{0BC8098C-639F-4037-98B2-5EDE3A6A2E39}"/>
              </a:ext>
            </a:extLst>
          </p:cNvPr>
          <p:cNvGraphicFramePr>
            <a:graphicFrameLocks noGrp="1"/>
          </p:cNvGraphicFramePr>
          <p:nvPr>
            <p:extLst>
              <p:ext uri="{D42A27DB-BD31-4B8C-83A1-F6EECF244321}">
                <p14:modId xmlns:p14="http://schemas.microsoft.com/office/powerpoint/2010/main" val="3350828099"/>
              </p:ext>
            </p:extLst>
          </p:nvPr>
        </p:nvGraphicFramePr>
        <p:xfrm>
          <a:off x="609600" y="1324554"/>
          <a:ext cx="7924800" cy="4683760"/>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val="2297218115"/>
                    </a:ext>
                  </a:extLst>
                </a:gridCol>
                <a:gridCol w="914400">
                  <a:extLst>
                    <a:ext uri="{9D8B030D-6E8A-4147-A177-3AD203B41FA5}">
                      <a16:colId xmlns:a16="http://schemas.microsoft.com/office/drawing/2014/main" val="1927998529"/>
                    </a:ext>
                  </a:extLst>
                </a:gridCol>
                <a:gridCol w="3962400">
                  <a:extLst>
                    <a:ext uri="{9D8B030D-6E8A-4147-A177-3AD203B41FA5}">
                      <a16:colId xmlns:a16="http://schemas.microsoft.com/office/drawing/2014/main" val="20002"/>
                    </a:ext>
                  </a:extLst>
                </a:gridCol>
              </a:tblGrid>
              <a:tr h="370840">
                <a:tc>
                  <a:txBody>
                    <a:bodyPr/>
                    <a:lstStyle/>
                    <a:p>
                      <a:endParaRPr lang="en-US" sz="1200" dirty="0">
                        <a:latin typeface="Arial" panose="020B0604020202020204" pitchFamily="34" charset="0"/>
                        <a:cs typeface="Arial" panose="020B0604020202020204" pitchFamily="34" charset="0"/>
                      </a:endParaRPr>
                    </a:p>
                  </a:txBody>
                  <a:tcPr>
                    <a:solidFill>
                      <a:srgbClr val="1107FF"/>
                    </a:solidFill>
                  </a:tcPr>
                </a:tc>
                <a:tc gridSpan="2">
                  <a:txBody>
                    <a:bodyPr/>
                    <a:lstStyle/>
                    <a:p>
                      <a:r>
                        <a:rPr lang="en-US" sz="1200" b="0" dirty="0">
                          <a:latin typeface="+mn-lt"/>
                          <a:cs typeface="Arial" panose="020B0604020202020204" pitchFamily="34" charset="0"/>
                        </a:rPr>
                        <a:t>Prescription benefits through Express Scripts, administered by </a:t>
                      </a:r>
                      <a:r>
                        <a:rPr lang="en-US" sz="1200" b="0" dirty="0" err="1">
                          <a:latin typeface="+mn-lt"/>
                          <a:cs typeface="Arial" panose="020B0604020202020204" pitchFamily="34" charset="0"/>
                        </a:rPr>
                        <a:t>RxBenefits</a:t>
                      </a:r>
                      <a:r>
                        <a:rPr lang="en-US" sz="1200" b="0" dirty="0">
                          <a:latin typeface="+mn-lt"/>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solidFill>
                      <a:srgbClr val="1107FF"/>
                    </a:solidFill>
                  </a:tcPr>
                </a:tc>
                <a:tc hMerge="1">
                  <a:txBody>
                    <a:bodyPr/>
                    <a:lstStyle/>
                    <a:p>
                      <a:r>
                        <a:rPr lang="en-US" sz="1200" b="0" dirty="0">
                          <a:latin typeface="+mn-lt"/>
                          <a:cs typeface="Arial" panose="020B0604020202020204" pitchFamily="34" charset="0"/>
                        </a:rPr>
                        <a:t>Prescription benefits through Express Scripts, administered by </a:t>
                      </a:r>
                      <a:r>
                        <a:rPr lang="en-US" sz="1200" b="0" dirty="0" err="1">
                          <a:latin typeface="+mn-lt"/>
                          <a:cs typeface="Arial" panose="020B0604020202020204" pitchFamily="34" charset="0"/>
                        </a:rPr>
                        <a:t>RxBenefits</a:t>
                      </a:r>
                      <a:r>
                        <a:rPr lang="en-US" sz="1200" b="0" dirty="0">
                          <a:latin typeface="+mn-lt"/>
                          <a:cs typeface="Arial" panose="020B0604020202020204" pitchFamily="34" charset="0"/>
                        </a:rPr>
                        <a:t> </a:t>
                      </a:r>
                    </a:p>
                  </a:txBody>
                  <a:tcPr>
                    <a:solidFill>
                      <a:srgbClr val="1107FF"/>
                    </a:solidFill>
                  </a:tcPr>
                </a:tc>
                <a:extLst>
                  <a:ext uri="{0D108BD9-81ED-4DB2-BD59-A6C34878D82A}">
                    <a16:rowId xmlns:a16="http://schemas.microsoft.com/office/drawing/2014/main" val="1953613915"/>
                  </a:ext>
                </a:extLst>
              </a:tr>
              <a:tr h="370840">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dirty="0">
                          <a:solidFill>
                            <a:srgbClr val="000000"/>
                          </a:solidFill>
                          <a:latin typeface="Arial" panose="020B0604020202020204" pitchFamily="34" charset="0"/>
                          <a:cs typeface="Arial" panose="020B0604020202020204" pitchFamily="34" charset="0"/>
                        </a:rPr>
                        <a:t>Rx Deductible</a:t>
                      </a:r>
                    </a:p>
                  </a:txBody>
                  <a:tcPr anchor="ctr"/>
                </a:tc>
                <a:tc gridSpan="2">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b="1" u="sng" dirty="0">
                          <a:solidFill>
                            <a:srgbClr val="000000"/>
                          </a:solidFill>
                          <a:highlight>
                            <a:srgbClr val="FFFF00"/>
                          </a:highlight>
                          <a:latin typeface="Arial" panose="020B0604020202020204" pitchFamily="34" charset="0"/>
                          <a:cs typeface="Arial" panose="020B0604020202020204" pitchFamily="34" charset="0"/>
                        </a:rPr>
                        <a:t>Combined with medical deductible</a:t>
                      </a:r>
                      <a:endParaRPr lang="en-US" sz="1400" b="0" dirty="0">
                        <a:solidFill>
                          <a:srgbClr val="000000"/>
                        </a:solidFill>
                        <a:latin typeface="Arial" panose="020B0604020202020204" pitchFamily="34" charset="0"/>
                        <a:cs typeface="Arial" panose="020B0604020202020204" pitchFamily="34" charset="0"/>
                      </a:endParaRP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1" u="sng" dirty="0">
                          <a:solidFill>
                            <a:srgbClr val="000000"/>
                          </a:solidFill>
                          <a:highlight>
                            <a:srgbClr val="FFFF00"/>
                          </a:highlight>
                          <a:latin typeface="Arial" panose="020B0604020202020204" pitchFamily="34" charset="0"/>
                          <a:cs typeface="Arial" panose="020B0604020202020204" pitchFamily="34" charset="0"/>
                        </a:rPr>
                        <a:t>Combined with medical deductible</a:t>
                      </a:r>
                    </a:p>
                  </a:txBody>
                  <a:tcPr anchor="ctr"/>
                </a:tc>
                <a:extLst>
                  <a:ext uri="{0D108BD9-81ED-4DB2-BD59-A6C34878D82A}">
                    <a16:rowId xmlns:a16="http://schemas.microsoft.com/office/drawing/2014/main" val="198612793"/>
                  </a:ext>
                </a:extLst>
              </a:tr>
              <a:tr h="256032">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dirty="0">
                          <a:solidFill>
                            <a:srgbClr val="000000"/>
                          </a:solidFill>
                          <a:latin typeface="Arial" panose="020B0604020202020204" pitchFamily="34" charset="0"/>
                          <a:ea typeface="+mn-ea"/>
                          <a:cs typeface="Arial" panose="020B0604020202020204" pitchFamily="34" charset="0"/>
                        </a:rPr>
                        <a:t>Retail Prescription Drugs (31-day supply)</a:t>
                      </a:r>
                    </a:p>
                  </a:txBody>
                  <a:tcPr anchor="ctr">
                    <a:solidFill>
                      <a:schemeClr val="accent1">
                        <a:lumMod val="20000"/>
                        <a:lumOff val="80000"/>
                      </a:schemeClr>
                    </a:solidFill>
                  </a:tcPr>
                </a:tc>
                <a:tc hMerge="1">
                  <a:txBody>
                    <a:bodyPr/>
                    <a:lstStyle/>
                    <a:p>
                      <a:endParaRPr lang="en-US"/>
                    </a:p>
                  </a:txBody>
                  <a:tcPr/>
                </a:tc>
                <a:tc hMerge="1">
                  <a:txBody>
                    <a:bodyPr/>
                    <a:lstStyle/>
                    <a:p>
                      <a:endParaRPr/>
                    </a:p>
                  </a:txBody>
                  <a:tcPr/>
                </a:tc>
                <a:extLst>
                  <a:ext uri="{0D108BD9-81ED-4DB2-BD59-A6C34878D82A}">
                    <a16:rowId xmlns:a16="http://schemas.microsoft.com/office/drawing/2014/main" val="2946672409"/>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Generic</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2567862607"/>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Preferred Brand Name</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737983100"/>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Non-Preferred Brand Name</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6354952"/>
                  </a:ext>
                </a:extLst>
              </a:tr>
              <a:tr h="274320">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dirty="0">
                          <a:solidFill>
                            <a:srgbClr val="000000"/>
                          </a:solidFill>
                          <a:latin typeface="Arial" panose="020B0604020202020204" pitchFamily="34" charset="0"/>
                          <a:ea typeface="+mn-ea"/>
                          <a:cs typeface="Arial" panose="020B0604020202020204" pitchFamily="34" charset="0"/>
                        </a:rPr>
                        <a:t>Mail-Order Prescriptions (90-day supply)</a:t>
                      </a:r>
                    </a:p>
                  </a:txBody>
                  <a:tcPr anchor="ctr">
                    <a:solidFill>
                      <a:schemeClr val="accent1">
                        <a:lumMod val="20000"/>
                        <a:lumOff val="80000"/>
                      </a:schemeClr>
                    </a:solidFill>
                  </a:tcPr>
                </a:tc>
                <a:tc hMerge="1">
                  <a:txBody>
                    <a:bodyPr/>
                    <a:lstStyle/>
                    <a:p>
                      <a:endParaRPr lang="en-US"/>
                    </a:p>
                  </a:txBody>
                  <a:tcPr/>
                </a:tc>
                <a:tc hMerge="1">
                  <a:txBody>
                    <a:bodyPr/>
                    <a:lstStyle/>
                    <a:p>
                      <a:endParaRPr/>
                    </a:p>
                  </a:txBody>
                  <a:tcPr/>
                </a:tc>
                <a:extLst>
                  <a:ext uri="{0D108BD9-81ED-4DB2-BD59-A6C34878D82A}">
                    <a16:rowId xmlns:a16="http://schemas.microsoft.com/office/drawing/2014/main" val="2142626819"/>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Mandatory for Maintenance Rx?</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One original fill plus two refills are covered at retail.  Subsequent refills are covered through mail order only. </a:t>
                      </a:r>
                    </a:p>
                  </a:txBody>
                  <a:tcPr anchor="ctr"/>
                </a:tc>
                <a:extLst>
                  <a:ext uri="{0D108BD9-81ED-4DB2-BD59-A6C34878D82A}">
                    <a16:rowId xmlns:a16="http://schemas.microsoft.com/office/drawing/2014/main" val="3904009330"/>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Generic</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1547351765"/>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Preferred Brand Name</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1545909413"/>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Non Preferred Brand Name</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20% after deductible</a:t>
                      </a:r>
                    </a:p>
                  </a:txBody>
                  <a:tcPr anchor="ctr"/>
                </a:tc>
                <a:extLst>
                  <a:ext uri="{0D108BD9-81ED-4DB2-BD59-A6C34878D82A}">
                    <a16:rowId xmlns:a16="http://schemas.microsoft.com/office/drawing/2014/main" val="1389975983"/>
                  </a:ext>
                </a:extLst>
              </a:tr>
              <a:tr h="370840">
                <a:tc gridSpan="3">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dirty="0">
                          <a:solidFill>
                            <a:srgbClr val="000000"/>
                          </a:solidFill>
                          <a:latin typeface="Arial" panose="020B0604020202020204" pitchFamily="34" charset="0"/>
                          <a:ea typeface="+mn-ea"/>
                          <a:cs typeface="Arial" panose="020B0604020202020204" pitchFamily="34" charset="0"/>
                        </a:rPr>
                        <a:t>Preferred Specialty (31-day supply) obtained through </a:t>
                      </a:r>
                      <a:r>
                        <a:rPr lang="en-US" sz="1200" b="1" kern="1200" dirty="0" err="1">
                          <a:solidFill>
                            <a:srgbClr val="000000"/>
                          </a:solidFill>
                          <a:latin typeface="Arial" panose="020B0604020202020204" pitchFamily="34" charset="0"/>
                          <a:ea typeface="+mn-ea"/>
                          <a:cs typeface="Arial" panose="020B0604020202020204" pitchFamily="34" charset="0"/>
                        </a:rPr>
                        <a:t>Accredo</a:t>
                      </a:r>
                      <a:r>
                        <a:rPr lang="en-US" sz="1200" b="1" kern="1200" dirty="0">
                          <a:solidFill>
                            <a:srgbClr val="000000"/>
                          </a:solidFill>
                          <a:latin typeface="Arial" panose="020B0604020202020204" pitchFamily="34" charset="0"/>
                          <a:ea typeface="+mn-ea"/>
                          <a:cs typeface="Arial" panose="020B0604020202020204" pitchFamily="34" charset="0"/>
                        </a:rPr>
                        <a:t> </a:t>
                      </a:r>
                    </a:p>
                  </a:txBody>
                  <a:tcPr anchor="ctr">
                    <a:solidFill>
                      <a:schemeClr val="accent1">
                        <a:lumMod val="20000"/>
                        <a:lumOff val="80000"/>
                      </a:schemeClr>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050" b="1"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9464056"/>
                  </a:ext>
                </a:extLst>
              </a:tr>
              <a:tr h="370840">
                <a:tc gridSpan="2">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dirty="0">
                          <a:solidFill>
                            <a:srgbClr val="000000"/>
                          </a:solidFill>
                          <a:latin typeface="Arial" panose="020B0604020202020204" pitchFamily="34" charset="0"/>
                          <a:ea typeface="+mn-ea"/>
                          <a:cs typeface="Arial" panose="020B0604020202020204" pitchFamily="34" charset="0"/>
                        </a:rPr>
                        <a:t>Preferred Specialty</a:t>
                      </a:r>
                    </a:p>
                  </a:txBody>
                  <a:tcPr anchor="ctr"/>
                </a:tc>
                <a:tc hMerge="1">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200" b="1" kern="1200" dirty="0">
                        <a:solidFill>
                          <a:srgbClr val="000000"/>
                        </a:solidFill>
                        <a:latin typeface="Arial" panose="020B0604020202020204" pitchFamily="34" charset="0"/>
                        <a:ea typeface="+mn-ea"/>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100" b="0" kern="1200" dirty="0">
                          <a:solidFill>
                            <a:srgbClr val="000000"/>
                          </a:solidFill>
                          <a:latin typeface="Arial" panose="020B0604020202020204" pitchFamily="34" charset="0"/>
                          <a:ea typeface="+mn-ea"/>
                          <a:cs typeface="Arial" panose="020B0604020202020204" pitchFamily="34" charset="0"/>
                        </a:rPr>
                        <a:t>20% after deductible </a:t>
                      </a:r>
                    </a:p>
                  </a:txBody>
                  <a:tcPr anchor="ctr"/>
                </a:tc>
                <a:extLst>
                  <a:ext uri="{0D108BD9-81ED-4DB2-BD59-A6C34878D82A}">
                    <a16:rowId xmlns:a16="http://schemas.microsoft.com/office/drawing/2014/main" val="1669280469"/>
                  </a:ext>
                </a:extLst>
              </a:tr>
            </a:tbl>
          </a:graphicData>
        </a:graphic>
      </p:graphicFrame>
    </p:spTree>
    <p:extLst>
      <p:ext uri="{BB962C8B-B14F-4D97-AF65-F5344CB8AC3E}">
        <p14:creationId xmlns:p14="http://schemas.microsoft.com/office/powerpoint/2010/main" val="28348476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2B97F-21CB-F346-A297-074459943A10}"/>
              </a:ext>
            </a:extLst>
          </p:cNvPr>
          <p:cNvSpPr>
            <a:spLocks noGrp="1"/>
          </p:cNvSpPr>
          <p:nvPr>
            <p:ph idx="1"/>
          </p:nvPr>
        </p:nvSpPr>
        <p:spPr>
          <a:xfrm>
            <a:off x="609600" y="1600200"/>
            <a:ext cx="7924800" cy="4572000"/>
          </a:xfrm>
        </p:spPr>
        <p:txBody>
          <a:bodyPr/>
          <a:lstStyle/>
          <a:p>
            <a:r>
              <a:rPr lang="en-US" dirty="0">
                <a:solidFill>
                  <a:srgbClr val="000000"/>
                </a:solidFill>
              </a:rPr>
              <a:t>The </a:t>
            </a:r>
            <a:r>
              <a:rPr lang="en-US" dirty="0" err="1">
                <a:solidFill>
                  <a:srgbClr val="000000"/>
                </a:solidFill>
              </a:rPr>
              <a:t>MyCare</a:t>
            </a:r>
            <a:r>
              <a:rPr lang="en-US" dirty="0">
                <a:solidFill>
                  <a:srgbClr val="000000"/>
                </a:solidFill>
              </a:rPr>
              <a:t> Finder tool available on the Capital Blue Cross member portal will allow you to search for in-network providers.</a:t>
            </a:r>
          </a:p>
          <a:p>
            <a:r>
              <a:rPr lang="en-US" dirty="0">
                <a:solidFill>
                  <a:srgbClr val="000000"/>
                </a:solidFill>
              </a:rPr>
              <a:t>The tool also allows you to compare costs of the services that you need; which will allow you to make an informed decision on where to seek care.</a:t>
            </a:r>
          </a:p>
          <a:p>
            <a:pPr lvl="1"/>
            <a:r>
              <a:rPr lang="en-US" dirty="0">
                <a:solidFill>
                  <a:srgbClr val="000000"/>
                </a:solidFill>
              </a:rPr>
              <a:t>As a reminder – the cost of service can vary greatly by provider depending on the provider’s negotiated contract with CBC.  Make the most of your dollars by using the tool to find high quality, lower cost providers.</a:t>
            </a:r>
          </a:p>
          <a:p>
            <a:r>
              <a:rPr lang="en-US" dirty="0">
                <a:solidFill>
                  <a:srgbClr val="000000"/>
                </a:solidFill>
              </a:rPr>
              <a:t>Log in to your account at CapBlueCross.com/finder to access the cost comparison tool </a:t>
            </a:r>
          </a:p>
        </p:txBody>
      </p:sp>
      <p:sp>
        <p:nvSpPr>
          <p:cNvPr id="3" name="Title 2">
            <a:extLst>
              <a:ext uri="{FF2B5EF4-FFF2-40B4-BE49-F238E27FC236}">
                <a16:creationId xmlns:a16="http://schemas.microsoft.com/office/drawing/2014/main" id="{C28E4F3B-B3FD-D624-4A6B-07E3508E8EF9}"/>
              </a:ext>
            </a:extLst>
          </p:cNvPr>
          <p:cNvSpPr>
            <a:spLocks noGrp="1"/>
          </p:cNvSpPr>
          <p:nvPr>
            <p:ph type="title"/>
          </p:nvPr>
        </p:nvSpPr>
        <p:spPr/>
        <p:txBody>
          <a:bodyPr/>
          <a:lstStyle/>
          <a:p>
            <a:r>
              <a:rPr lang="en-US" dirty="0"/>
              <a:t>CBC </a:t>
            </a:r>
            <a:r>
              <a:rPr lang="en-US" dirty="0" err="1"/>
              <a:t>MyCare</a:t>
            </a:r>
            <a:r>
              <a:rPr lang="en-US" dirty="0"/>
              <a:t> Finder</a:t>
            </a:r>
          </a:p>
        </p:txBody>
      </p:sp>
    </p:spTree>
    <p:extLst>
      <p:ext uri="{BB962C8B-B14F-4D97-AF65-F5344CB8AC3E}">
        <p14:creationId xmlns:p14="http://schemas.microsoft.com/office/powerpoint/2010/main" val="19079910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A40A4E-1BAC-645F-33A6-BEC006B04ECD}"/>
              </a:ext>
            </a:extLst>
          </p:cNvPr>
          <p:cNvSpPr>
            <a:spLocks noGrp="1"/>
          </p:cNvSpPr>
          <p:nvPr>
            <p:ph idx="1"/>
          </p:nvPr>
        </p:nvSpPr>
        <p:spPr/>
        <p:txBody>
          <a:bodyPr/>
          <a:lstStyle/>
          <a:p>
            <a:r>
              <a:rPr lang="en-US" dirty="0">
                <a:solidFill>
                  <a:srgbClr val="000000"/>
                </a:solidFill>
              </a:rPr>
              <a:t>By visiting </a:t>
            </a:r>
            <a:r>
              <a:rPr lang="en-US" dirty="0">
                <a:solidFill>
                  <a:srgbClr val="000000"/>
                </a:solidFill>
                <a:hlinkClick r:id="rId3">
                  <a:extLst>
                    <a:ext uri="{A12FA001-AC4F-418D-AE19-62706E023703}">
                      <ahyp:hlinkClr xmlns:ahyp="http://schemas.microsoft.com/office/drawing/2018/hyperlinkcolor" val="tx"/>
                    </a:ext>
                  </a:extLst>
                </a:hlinkClick>
              </a:rPr>
              <a:t>www.express-scripts.com</a:t>
            </a:r>
            <a:r>
              <a:rPr lang="en-US" dirty="0">
                <a:solidFill>
                  <a:srgbClr val="000000"/>
                </a:solidFill>
              </a:rPr>
              <a:t> and logging in to your member account (or creating a new account if you do not already have one) you can review the cost of your prescription drug(s) before filling your prescription.</a:t>
            </a:r>
          </a:p>
          <a:p>
            <a:pPr lvl="1"/>
            <a:r>
              <a:rPr lang="en-US" dirty="0">
                <a:solidFill>
                  <a:srgbClr val="000000"/>
                </a:solidFill>
              </a:rPr>
              <a:t>The cost of prescriptions may vary by pharmacy (retail vs. mail order)</a:t>
            </a:r>
          </a:p>
          <a:p>
            <a:pPr lvl="1"/>
            <a:r>
              <a:rPr lang="en-US" dirty="0">
                <a:solidFill>
                  <a:srgbClr val="000000"/>
                </a:solidFill>
              </a:rPr>
              <a:t>Make the most of your plan by reviewing costs in advance (as a reminder,  you will pay the full cost of the prescription drug until your annual deductible has been met).</a:t>
            </a:r>
          </a:p>
          <a:p>
            <a:r>
              <a:rPr lang="en-US" dirty="0">
                <a:solidFill>
                  <a:srgbClr val="000000"/>
                </a:solidFill>
              </a:rPr>
              <a:t>You may also contact </a:t>
            </a:r>
            <a:r>
              <a:rPr lang="en-US" dirty="0" err="1">
                <a:solidFill>
                  <a:srgbClr val="000000"/>
                </a:solidFill>
              </a:rPr>
              <a:t>RxBenefits</a:t>
            </a:r>
            <a:r>
              <a:rPr lang="en-US" dirty="0">
                <a:solidFill>
                  <a:srgbClr val="000000"/>
                </a:solidFill>
              </a:rPr>
              <a:t> Member Services at 1-800-334-8134 for assistance with reviewing your specific drug coverage. </a:t>
            </a:r>
          </a:p>
        </p:txBody>
      </p:sp>
      <p:sp>
        <p:nvSpPr>
          <p:cNvPr id="3" name="Title 2">
            <a:extLst>
              <a:ext uri="{FF2B5EF4-FFF2-40B4-BE49-F238E27FC236}">
                <a16:creationId xmlns:a16="http://schemas.microsoft.com/office/drawing/2014/main" id="{FD8A0DB0-989B-0912-006F-440AA85C7CA5}"/>
              </a:ext>
            </a:extLst>
          </p:cNvPr>
          <p:cNvSpPr>
            <a:spLocks noGrp="1"/>
          </p:cNvSpPr>
          <p:nvPr>
            <p:ph type="title"/>
          </p:nvPr>
        </p:nvSpPr>
        <p:spPr/>
        <p:txBody>
          <a:bodyPr/>
          <a:lstStyle/>
          <a:p>
            <a:r>
              <a:rPr lang="en-US" dirty="0"/>
              <a:t>Prescription Cost Tool</a:t>
            </a:r>
          </a:p>
        </p:txBody>
      </p:sp>
    </p:spTree>
    <p:extLst>
      <p:ext uri="{BB962C8B-B14F-4D97-AF65-F5344CB8AC3E}">
        <p14:creationId xmlns:p14="http://schemas.microsoft.com/office/powerpoint/2010/main" val="369600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5D856-6E55-40DC-B4DA-0EF1B52A7921}"/>
              </a:ext>
            </a:extLst>
          </p:cNvPr>
          <p:cNvSpPr>
            <a:spLocks noGrp="1"/>
          </p:cNvSpPr>
          <p:nvPr>
            <p:ph idx="1"/>
          </p:nvPr>
        </p:nvSpPr>
        <p:spPr>
          <a:xfrm>
            <a:off x="518886" y="1143000"/>
            <a:ext cx="7924800" cy="685800"/>
          </a:xfrm>
        </p:spPr>
        <p:txBody>
          <a:bodyPr>
            <a:normAutofit fontScale="92500"/>
          </a:bodyPr>
          <a:lstStyle/>
          <a:p>
            <a:pPr marL="0" indent="0" algn="ctr">
              <a:lnSpc>
                <a:spcPct val="110000"/>
              </a:lnSpc>
              <a:spcBef>
                <a:spcPts val="0"/>
              </a:spcBef>
              <a:spcAft>
                <a:spcPts val="0"/>
              </a:spcAft>
              <a:buNone/>
            </a:pPr>
            <a:r>
              <a:rPr lang="en-US" sz="1800" dirty="0">
                <a:solidFill>
                  <a:srgbClr val="000000"/>
                </a:solidFill>
              </a:rPr>
              <a:t>We cannot recommend or choose a plan for you. </a:t>
            </a:r>
          </a:p>
          <a:p>
            <a:pPr marL="0" indent="0" algn="ctr">
              <a:lnSpc>
                <a:spcPct val="110000"/>
              </a:lnSpc>
              <a:spcBef>
                <a:spcPts val="0"/>
              </a:spcBef>
              <a:spcAft>
                <a:spcPts val="0"/>
              </a:spcAft>
              <a:buNone/>
            </a:pPr>
            <a:r>
              <a:rPr lang="en-US" sz="1800" dirty="0">
                <a:solidFill>
                  <a:srgbClr val="000000"/>
                </a:solidFill>
              </a:rPr>
              <a:t>Here are some points to consider when selecting your medical plan for 2025:</a:t>
            </a:r>
          </a:p>
        </p:txBody>
      </p:sp>
      <p:sp>
        <p:nvSpPr>
          <p:cNvPr id="2" name="Title 1"/>
          <p:cNvSpPr>
            <a:spLocks noGrp="1"/>
          </p:cNvSpPr>
          <p:nvPr>
            <p:ph type="title"/>
          </p:nvPr>
        </p:nvSpPr>
        <p:spPr>
          <a:xfrm>
            <a:off x="1413096" y="266700"/>
            <a:ext cx="7121304" cy="1143000"/>
          </a:xfrm>
        </p:spPr>
        <p:txBody>
          <a:bodyPr>
            <a:normAutofit/>
          </a:bodyPr>
          <a:lstStyle/>
          <a:p>
            <a:r>
              <a:rPr lang="en-US" dirty="0"/>
              <a:t>Which Is The Better Plan?</a:t>
            </a:r>
            <a:br>
              <a:rPr lang="en-US" dirty="0"/>
            </a:br>
            <a:endParaRPr lang="en-US" sz="1100" dirty="0"/>
          </a:p>
        </p:txBody>
      </p:sp>
      <p:graphicFrame>
        <p:nvGraphicFramePr>
          <p:cNvPr id="10" name="Table 9"/>
          <p:cNvGraphicFramePr>
            <a:graphicFrameLocks noGrp="1"/>
          </p:cNvGraphicFramePr>
          <p:nvPr>
            <p:extLst>
              <p:ext uri="{D42A27DB-BD31-4B8C-83A1-F6EECF244321}">
                <p14:modId xmlns:p14="http://schemas.microsoft.com/office/powerpoint/2010/main" val="3457539128"/>
              </p:ext>
            </p:extLst>
          </p:nvPr>
        </p:nvGraphicFramePr>
        <p:xfrm>
          <a:off x="602343" y="1828800"/>
          <a:ext cx="8001000" cy="4327442"/>
        </p:xfrm>
        <a:graphic>
          <a:graphicData uri="http://schemas.openxmlformats.org/drawingml/2006/table">
            <a:tbl>
              <a:tblPr firstRow="1" bandRow="1">
                <a:tableStyleId>{9D7B26C5-4107-4FEC-AEDC-1716B250A1EF}</a:tableStyleId>
              </a:tblPr>
              <a:tblGrid>
                <a:gridCol w="2667000">
                  <a:extLst>
                    <a:ext uri="{9D8B030D-6E8A-4147-A177-3AD203B41FA5}">
                      <a16:colId xmlns:a16="http://schemas.microsoft.com/office/drawing/2014/main" val="20000"/>
                    </a:ext>
                  </a:extLst>
                </a:gridCol>
                <a:gridCol w="2788228">
                  <a:extLst>
                    <a:ext uri="{9D8B030D-6E8A-4147-A177-3AD203B41FA5}">
                      <a16:colId xmlns:a16="http://schemas.microsoft.com/office/drawing/2014/main" val="20001"/>
                    </a:ext>
                  </a:extLst>
                </a:gridCol>
                <a:gridCol w="2545772">
                  <a:extLst>
                    <a:ext uri="{9D8B030D-6E8A-4147-A177-3AD203B41FA5}">
                      <a16:colId xmlns:a16="http://schemas.microsoft.com/office/drawing/2014/main" val="20002"/>
                    </a:ext>
                  </a:extLst>
                </a:gridCol>
              </a:tblGrid>
              <a:tr h="343742">
                <a:tc>
                  <a:txBody>
                    <a:bodyPr/>
                    <a:lstStyle/>
                    <a:p>
                      <a:endParaRPr lang="en-US" sz="1000" dirty="0">
                        <a:solidFill>
                          <a:srgbClr val="000000"/>
                        </a:solidFill>
                        <a:latin typeface="Arial" panose="020B0604020202020204" pitchFamily="34" charset="0"/>
                        <a:ea typeface="Malgun Gothic"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1107FF"/>
                          </a:solidFill>
                          <a:latin typeface="Arial" panose="020B0604020202020204" pitchFamily="34" charset="0"/>
                          <a:cs typeface="Arial" panose="020B0604020202020204" pitchFamily="34" charset="0"/>
                        </a:rPr>
                        <a:t>QHDHP w/HSA</a:t>
                      </a:r>
                      <a:endParaRPr lang="en-US" sz="1600" dirty="0">
                        <a:solidFill>
                          <a:srgbClr val="1107FF"/>
                        </a:solidFill>
                        <a:latin typeface="Arial" panose="020B0604020202020204" pitchFamily="34" charset="0"/>
                        <a:ea typeface="Malgun Gothic"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rgbClr val="1107FF"/>
                          </a:solidFill>
                          <a:latin typeface="Arial" panose="020B0604020202020204" pitchFamily="34" charset="0"/>
                          <a:cs typeface="Arial" panose="020B0604020202020204" pitchFamily="34" charset="0"/>
                        </a:rPr>
                        <a:t>PPO Plan</a:t>
                      </a:r>
                      <a:endParaRPr lang="en-US" sz="1600" dirty="0">
                        <a:solidFill>
                          <a:srgbClr val="1107FF"/>
                        </a:solidFill>
                        <a:latin typeface="Arial" panose="020B0604020202020204" pitchFamily="34" charset="0"/>
                        <a:ea typeface="Malgun Gothic" pitchFamily="34" charset="-12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58047">
                <a:tc>
                  <a:txBody>
                    <a:bodyPr/>
                    <a:lstStyle/>
                    <a:p>
                      <a:pPr algn="l"/>
                      <a:r>
                        <a:rPr lang="en-US" sz="1200" dirty="0">
                          <a:solidFill>
                            <a:srgbClr val="000000"/>
                          </a:solidFill>
                          <a:latin typeface="Arial" panose="020B0604020202020204" pitchFamily="34" charset="0"/>
                          <a:cs typeface="Arial" panose="020B0604020202020204" pitchFamily="34" charset="0"/>
                        </a:rPr>
                        <a:t>Which plan is better?</a:t>
                      </a:r>
                      <a:endParaRPr lang="en-US" sz="1200" b="1"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US" sz="1100" dirty="0">
                          <a:solidFill>
                            <a:srgbClr val="000000"/>
                          </a:solidFill>
                          <a:latin typeface="Arial" panose="020B0604020202020204" pitchFamily="34" charset="0"/>
                          <a:cs typeface="Arial" panose="020B0604020202020204" pitchFamily="34" charset="0"/>
                        </a:rPr>
                        <a:t>Both are quality</a:t>
                      </a:r>
                      <a:r>
                        <a:rPr lang="en-US" sz="1100" baseline="0" dirty="0">
                          <a:solidFill>
                            <a:srgbClr val="000000"/>
                          </a:solidFill>
                          <a:latin typeface="Arial" panose="020B0604020202020204" pitchFamily="34" charset="0"/>
                          <a:cs typeface="Arial" panose="020B0604020202020204" pitchFamily="34" charset="0"/>
                        </a:rPr>
                        <a:t> plans.  It just depends on your financial point of view, medical needs and long-term financial goals and objectives. Both plans provide comprehensive coverage and include an out-of-pocket maximum (though the amount varies based on plan selection).</a:t>
                      </a:r>
                      <a:endParaRPr lang="en-US" sz="1100" baseline="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172320"/>
                  </a:ext>
                </a:extLst>
              </a:tr>
              <a:tr h="758047">
                <a:tc>
                  <a:txBody>
                    <a:bodyPr/>
                    <a:lstStyle/>
                    <a:p>
                      <a:pPr algn="l"/>
                      <a:r>
                        <a:rPr lang="en-US" sz="1200" dirty="0">
                          <a:solidFill>
                            <a:srgbClr val="000000"/>
                          </a:solidFill>
                          <a:latin typeface="Arial" panose="020B0604020202020204" pitchFamily="34" charset="0"/>
                          <a:cs typeface="Arial" panose="020B0604020202020204" pitchFamily="34" charset="0"/>
                        </a:rPr>
                        <a:t>Would</a:t>
                      </a:r>
                      <a:r>
                        <a:rPr lang="en-US" sz="1200" baseline="0" dirty="0">
                          <a:solidFill>
                            <a:srgbClr val="000000"/>
                          </a:solidFill>
                          <a:latin typeface="Arial" panose="020B0604020202020204" pitchFamily="34" charset="0"/>
                          <a:cs typeface="Arial" panose="020B0604020202020204" pitchFamily="34" charset="0"/>
                        </a:rPr>
                        <a:t> you rather pay more money as you incur services or pay more each pay period?</a:t>
                      </a:r>
                      <a:endParaRPr lang="en-US" sz="1200" b="1"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rgbClr val="000000"/>
                          </a:solidFill>
                          <a:latin typeface="Arial" panose="020B0604020202020204" pitchFamily="34" charset="0"/>
                          <a:cs typeface="Arial" panose="020B0604020202020204" pitchFamily="34" charset="0"/>
                        </a:rPr>
                        <a:t>Lower premiums = least</a:t>
                      </a:r>
                      <a:r>
                        <a:rPr lang="en-US" sz="1200" baseline="0" dirty="0">
                          <a:solidFill>
                            <a:srgbClr val="000000"/>
                          </a:solidFill>
                          <a:latin typeface="Arial" panose="020B0604020202020204" pitchFamily="34" charset="0"/>
                          <a:cs typeface="Arial" panose="020B0604020202020204" pitchFamily="34" charset="0"/>
                        </a:rPr>
                        <a:t> amount of money out of your paycheck. You will pay more when you incur services.</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rgbClr val="000000"/>
                          </a:solidFill>
                          <a:latin typeface="Arial" panose="020B0604020202020204" pitchFamily="34" charset="0"/>
                          <a:cs typeface="Arial" panose="020B0604020202020204" pitchFamily="34" charset="0"/>
                        </a:rPr>
                        <a:t>Higher premiums = most money out of your paycheck. You will pay set</a:t>
                      </a:r>
                      <a:r>
                        <a:rPr lang="en-US" sz="1200" baseline="0" dirty="0">
                          <a:solidFill>
                            <a:srgbClr val="000000"/>
                          </a:solidFill>
                          <a:latin typeface="Arial" panose="020B0604020202020204" pitchFamily="34" charset="0"/>
                          <a:cs typeface="Arial" panose="020B0604020202020204" pitchFamily="34" charset="0"/>
                        </a:rPr>
                        <a:t> copays for many services.</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2803">
                <a:tc>
                  <a:txBody>
                    <a:bodyPr/>
                    <a:lstStyle/>
                    <a:p>
                      <a:pPr algn="l"/>
                      <a:r>
                        <a:rPr lang="en-US" sz="1200" dirty="0">
                          <a:solidFill>
                            <a:srgbClr val="000000"/>
                          </a:solidFill>
                          <a:latin typeface="Arial" panose="020B0604020202020204" pitchFamily="34" charset="0"/>
                          <a:cs typeface="Arial" panose="020B0604020202020204" pitchFamily="34" charset="0"/>
                        </a:rPr>
                        <a:t>Do</a:t>
                      </a:r>
                      <a:r>
                        <a:rPr lang="en-US" sz="1200" baseline="0" dirty="0">
                          <a:solidFill>
                            <a:srgbClr val="000000"/>
                          </a:solidFill>
                          <a:latin typeface="Arial" panose="020B0604020202020204" pitchFamily="34" charset="0"/>
                          <a:cs typeface="Arial" panose="020B0604020202020204" pitchFamily="34" charset="0"/>
                        </a:rPr>
                        <a:t> you take expensive or several prescription drugs?</a:t>
                      </a:r>
                      <a:endParaRPr lang="en-US" sz="1200" b="1"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rgbClr val="000000"/>
                          </a:solidFill>
                          <a:latin typeface="Arial" panose="020B0604020202020204" pitchFamily="34" charset="0"/>
                          <a:cs typeface="Arial" panose="020B0604020202020204" pitchFamily="34" charset="0"/>
                        </a:rPr>
                        <a:t>If yes, are you comfortable with paying 100% of the cost up to your deductible</a:t>
                      </a:r>
                      <a:r>
                        <a:rPr lang="en-US" sz="1200" baseline="0" dirty="0">
                          <a:solidFill>
                            <a:srgbClr val="000000"/>
                          </a:solidFill>
                          <a:latin typeface="Arial" panose="020B0604020202020204" pitchFamily="34" charset="0"/>
                          <a:cs typeface="Arial" panose="020B0604020202020204" pitchFamily="34" charset="0"/>
                        </a:rPr>
                        <a:t> then the applicable coinsurance up to the out-of-pocket maximum?</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rgbClr val="000000"/>
                          </a:solidFill>
                          <a:latin typeface="Arial" panose="020B0604020202020204" pitchFamily="34" charset="0"/>
                          <a:cs typeface="Arial" panose="020B0604020202020204" pitchFamily="34" charset="0"/>
                        </a:rPr>
                        <a:t>There </a:t>
                      </a:r>
                      <a:r>
                        <a:rPr lang="en-US" sz="1200" baseline="0" dirty="0">
                          <a:solidFill>
                            <a:srgbClr val="000000"/>
                          </a:solidFill>
                          <a:latin typeface="Arial" panose="020B0604020202020204" pitchFamily="34" charset="0"/>
                          <a:cs typeface="Arial" panose="020B0604020202020204" pitchFamily="34" charset="0"/>
                        </a:rPr>
                        <a:t>are set copays per prescription type and the copays do not apply to your deductible.</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2803">
                <a:tc>
                  <a:txBody>
                    <a:bodyPr/>
                    <a:lstStyle/>
                    <a:p>
                      <a:pPr algn="l"/>
                      <a:r>
                        <a:rPr lang="en-US" sz="1200" dirty="0">
                          <a:solidFill>
                            <a:srgbClr val="000000"/>
                          </a:solidFill>
                          <a:latin typeface="Arial" panose="020B0604020202020204" pitchFamily="34" charset="0"/>
                          <a:cs typeface="Arial" panose="020B0604020202020204" pitchFamily="34" charset="0"/>
                        </a:rPr>
                        <a:t>Are you looking for a tax advantaged savings</a:t>
                      </a:r>
                      <a:r>
                        <a:rPr lang="en-US" sz="1200" baseline="0" dirty="0">
                          <a:solidFill>
                            <a:srgbClr val="000000"/>
                          </a:solidFill>
                          <a:latin typeface="Arial" panose="020B0604020202020204" pitchFamily="34" charset="0"/>
                          <a:cs typeface="Arial" panose="020B0604020202020204" pitchFamily="34" charset="0"/>
                        </a:rPr>
                        <a:t> method?</a:t>
                      </a:r>
                      <a:endParaRPr lang="en-US" sz="1200" b="1"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200" dirty="0">
                          <a:solidFill>
                            <a:srgbClr val="000000"/>
                          </a:solidFill>
                          <a:latin typeface="Arial" panose="020B0604020202020204" pitchFamily="34" charset="0"/>
                          <a:cs typeface="Arial" panose="020B0604020202020204" pitchFamily="34" charset="0"/>
                        </a:rPr>
                        <a:t>If yes, this plan allows you &amp; the College to set aside money in an HSA that you can use for healthcare expenses now or during retirement.</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dirty="0">
                          <a:solidFill>
                            <a:srgbClr val="000000"/>
                          </a:solidFill>
                          <a:latin typeface="Arial" panose="020B0604020202020204" pitchFamily="34" charset="0"/>
                          <a:cs typeface="Arial" panose="020B0604020202020204" pitchFamily="34" charset="0"/>
                        </a:rPr>
                        <a:t>This plan does not provide</a:t>
                      </a:r>
                      <a:r>
                        <a:rPr lang="en-US" sz="1200" baseline="0" dirty="0">
                          <a:solidFill>
                            <a:srgbClr val="000000"/>
                          </a:solidFill>
                          <a:latin typeface="Arial" panose="020B0604020202020204" pitchFamily="34" charset="0"/>
                          <a:cs typeface="Arial" panose="020B0604020202020204" pitchFamily="34" charset="0"/>
                        </a:rPr>
                        <a:t> access to any special accounts like an HSA.</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58047">
                <a:tc>
                  <a:txBody>
                    <a:bodyPr/>
                    <a:lstStyle/>
                    <a:p>
                      <a:pPr algn="l"/>
                      <a:r>
                        <a:rPr lang="en-US" sz="1200" dirty="0">
                          <a:solidFill>
                            <a:srgbClr val="000000"/>
                          </a:solidFill>
                          <a:latin typeface="Arial" panose="020B0604020202020204" pitchFamily="34" charset="0"/>
                          <a:cs typeface="Arial" panose="020B0604020202020204" pitchFamily="34" charset="0"/>
                        </a:rPr>
                        <a:t>Are you covering a dependent on the medical coverage?</a:t>
                      </a:r>
                      <a:endParaRPr lang="en-US" sz="1200" b="1"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anose="020B0604020202020204" pitchFamily="34" charset="0"/>
                        <a:buNone/>
                      </a:pPr>
                      <a:r>
                        <a:rPr lang="en-US" sz="1200" dirty="0">
                          <a:solidFill>
                            <a:srgbClr val="000000"/>
                          </a:solidFill>
                          <a:latin typeface="Arial" panose="020B0604020202020204" pitchFamily="34" charset="0"/>
                          <a:cs typeface="Arial" panose="020B0604020202020204" pitchFamily="34" charset="0"/>
                        </a:rPr>
                        <a:t>If yes, are you comfortable</a:t>
                      </a:r>
                      <a:r>
                        <a:rPr lang="en-US" sz="1200" baseline="0" dirty="0">
                          <a:solidFill>
                            <a:srgbClr val="000000"/>
                          </a:solidFill>
                          <a:latin typeface="Arial" panose="020B0604020202020204" pitchFamily="34" charset="0"/>
                          <a:cs typeface="Arial" panose="020B0604020202020204" pitchFamily="34" charset="0"/>
                        </a:rPr>
                        <a:t> with the family deductible and OOPM?</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panose="020B0604020202020204" pitchFamily="34" charset="0"/>
                        <a:buNone/>
                      </a:pPr>
                      <a:r>
                        <a:rPr lang="en-US" sz="1200" dirty="0">
                          <a:solidFill>
                            <a:srgbClr val="000000"/>
                          </a:solidFill>
                          <a:latin typeface="Arial" panose="020B0604020202020204" pitchFamily="34" charset="0"/>
                          <a:cs typeface="Arial" panose="020B0604020202020204" pitchFamily="34" charset="0"/>
                        </a:rPr>
                        <a:t>If yes, this plan has a separate deductible and OOPM per person – it is not on an aggregate</a:t>
                      </a:r>
                      <a:r>
                        <a:rPr lang="en-US" sz="1200" baseline="0" dirty="0">
                          <a:solidFill>
                            <a:srgbClr val="000000"/>
                          </a:solidFill>
                          <a:latin typeface="Arial" panose="020B0604020202020204" pitchFamily="34" charset="0"/>
                          <a:cs typeface="Arial" panose="020B0604020202020204" pitchFamily="34" charset="0"/>
                        </a:rPr>
                        <a:t> basis.</a:t>
                      </a:r>
                      <a:endParaRPr lang="en-US" sz="1200" dirty="0">
                        <a:solidFill>
                          <a:srgbClr val="000000"/>
                        </a:solidFill>
                        <a:latin typeface="Arial" panose="020B0604020202020204" pitchFamily="34" charset="0"/>
                        <a:ea typeface="Malgun Gothic" pitchFamily="34" charset="-127"/>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87178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9.09.14"/>
  <p:tag name="AS_TITLE" val="Aspose.Slides for .NET 4.0 Client Profile"/>
  <p:tag name="AS_VERSION" val="19.9"/>
</p:tagLst>
</file>

<file path=ppt/theme/theme1.xml><?xml version="1.0" encoding="utf-8"?>
<a:theme xmlns:a="http://schemas.openxmlformats.org/drawingml/2006/main" name="Mosaic Theme">
  <a:themeElements>
    <a:clrScheme name="Mosaic Color Guide">
      <a:dk1>
        <a:srgbClr val="3F3F3F"/>
      </a:dk1>
      <a:lt1>
        <a:sysClr val="window" lastClr="FFFFFF"/>
      </a:lt1>
      <a:dk2>
        <a:srgbClr val="274153"/>
      </a:dk2>
      <a:lt2>
        <a:srgbClr val="851F6A"/>
      </a:lt2>
      <a:accent1>
        <a:srgbClr val="2AA0AC"/>
      </a:accent1>
      <a:accent2>
        <a:srgbClr val="2D8F36"/>
      </a:accent2>
      <a:accent3>
        <a:srgbClr val="C6D8E4"/>
      </a:accent3>
      <a:accent4>
        <a:srgbClr val="F2C6E6"/>
      </a:accent4>
      <a:accent5>
        <a:srgbClr val="CDEFD0"/>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saic_TemplateTest.potx" id="{2C566023-7E92-481F-94FC-30C740BECE2B}" vid="{30DA8750-0210-4112-A9AF-87D136DEF6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2744EBF4E97F4EAA2C6BBCB0C5EABD" ma:contentTypeVersion="0" ma:contentTypeDescription="Create a new document." ma:contentTypeScope="" ma:versionID="9f589f135ac44084dc207c66af5573f2">
  <xsd:schema xmlns:xsd="http://www.w3.org/2001/XMLSchema" xmlns:xs="http://www.w3.org/2001/XMLSchema" xmlns:p="http://schemas.microsoft.com/office/2006/metadata/properties" targetNamespace="http://schemas.microsoft.com/office/2006/metadata/properties" ma:root="true" ma:fieldsID="376c5b42eefc51374681460b7f0ef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247C2-0F0B-46CC-AE83-7E02C82E06D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59F05AC-C6AC-42EF-B389-098A96496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099D3F8-FB22-4A04-8D4A-1D173D5CB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3297</TotalTime>
  <Words>5302</Words>
  <Application>Microsoft Office PowerPoint</Application>
  <PresentationFormat>On-screen Show (4:3)</PresentationFormat>
  <Paragraphs>369</Paragraphs>
  <Slides>28</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Mosaic Theme</vt:lpstr>
      <vt:lpstr>2025 Employee Benefits</vt:lpstr>
      <vt:lpstr>Qualified High Deductible Health Plan (QHDHP)</vt:lpstr>
      <vt:lpstr>Qualified High Deductible Health Plan (QHDHP)</vt:lpstr>
      <vt:lpstr>QHDHP w/HSA</vt:lpstr>
      <vt:lpstr>QHDHP Medical Plan Highlights</vt:lpstr>
      <vt:lpstr>QHDHP Rx Highlights</vt:lpstr>
      <vt:lpstr>CBC MyCare Finder</vt:lpstr>
      <vt:lpstr>Prescription Cost Tool</vt:lpstr>
      <vt:lpstr>Which Is The Better Plan? </vt:lpstr>
      <vt:lpstr>Health savings account (HSA) </vt:lpstr>
      <vt:lpstr>Health Savings Account (HSA) </vt:lpstr>
      <vt:lpstr>Health Savings Account (HSA)</vt:lpstr>
      <vt:lpstr>Are You Eligible for an HSA? </vt:lpstr>
      <vt:lpstr>Special Rules of Married Individuals</vt:lpstr>
      <vt:lpstr>Medicare Entitlement</vt:lpstr>
      <vt:lpstr>HSA:  How Much Can I Contribute?  </vt:lpstr>
      <vt:lpstr>HSA:  Who Can Spend the Dollars? </vt:lpstr>
      <vt:lpstr>HSA Eligible Expenses</vt:lpstr>
      <vt:lpstr>HSA Eligible Expenses</vt:lpstr>
      <vt:lpstr>HSA:  Additional Eligible Expenses </vt:lpstr>
      <vt:lpstr>HSA:  Record Checklist </vt:lpstr>
      <vt:lpstr>Using your HSA for a Provider Visit</vt:lpstr>
      <vt:lpstr>Using your HSA for Prescription Drugs</vt:lpstr>
      <vt:lpstr>P&amp;A Group</vt:lpstr>
      <vt:lpstr>P&amp;A Group</vt:lpstr>
      <vt:lpstr>P&amp;A Group</vt:lpstr>
      <vt:lpstr>P&amp;A Group Participant Support Center &amp; Member Portal</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Srushti Gupta</dc:creator>
  <cp:lastModifiedBy>Jamie Hudson</cp:lastModifiedBy>
  <cp:revision>87</cp:revision>
  <dcterms:created xsi:type="dcterms:W3CDTF">2021-10-06T15:02:22Z</dcterms:created>
  <dcterms:modified xsi:type="dcterms:W3CDTF">2024-10-25T12:25:49Z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0x010100E92744EBF4E97F4EAA2C6BBCB0C5EABD</vt:lpwstr>
  </property>
</Properties>
</file>